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cymplecy.wordpress.com/scratchgpio/" Type="http://schemas.openxmlformats.org/officeDocument/2006/relationships/hyperlink" TargetMode="External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cymplecy.wordpress.com/2013/04/22/scratch-gpio-version-2-introduction-for-beginners/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http://www.mosaic-industries.com/embedded-systems/microcontroller-projects/raspberry-pi/gpio-pin-electrical-specifications" Type="http://schemas.openxmlformats.org/officeDocument/2006/relationships/hyperlink" TargetMode="External" Id="rId3"/><Relationship Target="../media/image06.png" Type="http://schemas.openxmlformats.org/officeDocument/2006/relationships/image" Id="rId6"/><Relationship Target="../media/image09.pn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adafruit.com/products/856" Type="http://schemas.openxmlformats.org/officeDocument/2006/relationships/hyperlink" TargetMode="External" Id="rId4"/><Relationship Target="http://abyz.co.uk/rpi/pigpio/ex_LDR.html" Type="http://schemas.openxmlformats.org/officeDocument/2006/relationships/hyperlink" TargetMode="External" Id="rId3"/><Relationship Target="../media/image13.png" Type="http://schemas.openxmlformats.org/officeDocument/2006/relationships/image" Id="rId6"/><Relationship Target="https://learn.adafruit.com/reading-a-analog-in-and-controlling-audio-volume-with-the-raspberry-pi/connecting-the-cobbler-to-a-mcp3008" Type="http://schemas.openxmlformats.org/officeDocument/2006/relationships/hyperlink" TargetMode="External" Id="rId5"/><Relationship Target="../media/image07.png" Type="http://schemas.openxmlformats.org/officeDocument/2006/relationships/image" Id="rId7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linux.org/RPi_Expansion_Boards" Type="http://schemas.openxmlformats.org/officeDocument/2006/relationships/hyperlink" TargetMode="External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http://cymplecy.wordpress.com/scratchgpio/using-stepper-motors/" Type="http://schemas.openxmlformats.org/officeDocument/2006/relationships/hyperlink" TargetMode="External" Id="rId3"/><Relationship Target="../media/image12.png" Type="http://schemas.openxmlformats.org/officeDocument/2006/relationships/image" Id="rId6"/><Relationship Target="../media/image11.png" Type="http://schemas.openxmlformats.org/officeDocument/2006/relationships/image" Id="rId5"/><Relationship Target="../media/image16.pn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n.wikipedia.org/wiki/Debian" Type="http://schemas.openxmlformats.org/officeDocument/2006/relationships/hyperlink" TargetMode="External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cymplecy.wordpress.com/2013/04/23/scratch-gpio-v2-add-on-modulesboards/" Type="http://schemas.openxmlformats.org/officeDocument/2006/relationships/hyperlink" TargetMode="External" Id="rId4"/><Relationship Target="http://cymplecy.wordpress.com/scratchgpio/visual-command-guide/" Type="http://schemas.openxmlformats.org/officeDocument/2006/relationships/hyperlink" TargetMode="External" Id="rId3"/><Relationship Target="../media/image14.png" Type="http://schemas.openxmlformats.org/officeDocument/2006/relationships/image" Id="rId6"/><Relationship Target="http://cymplecy.wordpress.com/scratchgpio/temperature/" Type="http://schemas.openxmlformats.org/officeDocument/2006/relationships/hyperlink" TargetMode="External" Id="rId5"/><Relationship Target="../media/image15.png" Type="http://schemas.openxmlformats.org/officeDocument/2006/relationships/image" Id="rId7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4"/><Relationship Target="../media/image35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4"/><Relationship Target="../media/image33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Raspberry Pi B+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Jiřik Bořik a Čuba++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PiFM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 img</a:t>
            </a:r>
            <a:br>
              <a:rPr lang="en"/>
            </a:br>
            <a:r>
              <a:rPr lang="en"/>
              <a:t>1 paritition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MP3 </a:t>
            </a:r>
            <a:br>
              <a:rPr lang="en"/>
            </a:br>
            <a:r>
              <a:rPr lang="en"/>
              <a:t>… a jedem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0350" x="2965698"/>
            <a:ext cy="3643149" cx="546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Ale už dost kecání… jdeme na to!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Dětské hrátky s RasPi 	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 i="1"/>
              <a:t>Než si nastavíte síť + VNC viewer…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 i="1"/>
          </a:p>
          <a:p>
            <a:pPr rtl="0">
              <a:spcBef>
                <a:spcPts val="0"/>
              </a:spcBef>
              <a:buNone/>
            </a:pPr>
            <a:r>
              <a:rPr sz="2400" lang="en"/>
              <a:t>U mne za to může Europen: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Želiv - Scratch - algoritmy vizuálně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Vílanec - Arduino - snadné I/O, A. nano 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Herbertov - Raspberry - vše v jednom, konektivita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Scratch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 to je, možnosti, nároky, verze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http://scratch.mit.edu/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Hrací plocha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Zásobník stavebních prvků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Editor programu (pro pozadí i postavy)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Editor potaviček a pozadí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Hrací plocha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Programové prvky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Základní programové bloky (cykly, podmínky)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Práce s daty (proměnné, funkce, operátory)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Interakce s hrací plochou (pohyb, souřadnice, test kolize...)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Zvuky, změna vzhledu postavičky nebo pozadí, kreslení na plochu...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Komunikace mezi moduly - zasílání zpráv, sdílené proměnné...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První program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i="1"/>
              <a:t>Cvičení (pohyb):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>
              <a:spcBef>
                <a:spcPts val="0"/>
              </a:spcBef>
              <a:buNone/>
            </a:pPr>
            <a:r>
              <a:rPr lang="en" i="1"/>
              <a:t>Na vybrané klávesy pohněte postavičkou,  změňte pozadí nebo zahrajte vybraný zvuk.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Ale my chceme I/O operace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 w="9525" cap="flat">
            <a:solidFill>
              <a:srgbClr val="25252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Knihovna ScratchGPIO5 </a:t>
            </a:r>
            <a:r>
              <a:rPr u="sng" sz="2400" lang="en">
                <a:solidFill>
                  <a:srgbClr val="000000"/>
                </a:solidFill>
                <a:hlinkClick r:id="rId3"/>
              </a:rPr>
              <a:t>http://cymplecy.wordpress.com/scratchgpio/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Rozšíření Scratch pro práci s GPIO obsahuje: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práci s piny GPIO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přímou podporu některých senzorů (vzdálenost, teplota)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pohony, PWM, krokové motory, serva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podpora některých rozšiřujících karet 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Číslování PINů GPIO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460500" x="5568000"/>
            <a:ext cy="3465299" cx="311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Dva systémy číslování: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PIN (pozice na desce)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GPIO (podle I/O čipu)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Např. PIN11=GPIO17</a:t>
            </a:r>
          </a:p>
          <a:p>
            <a:pPr lvl="0">
              <a:spcBef>
                <a:spcPts val="0"/>
              </a:spcBef>
              <a:buNone/>
            </a:pPr>
            <a:r>
              <a:rPr sz="1800" lang="en"/>
              <a:t>Dále používáme vždy PIN číslování.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637" x="457200"/>
            <a:ext cy="3315024" cx="483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ScratchGPIO5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444444"/>
                </a:solidFill>
              </a:rPr>
              <a:t>Úvodní nastavení GPIO (výtah z dokumentace):</a:t>
            </a:r>
          </a:p>
          <a:p>
            <a:pPr rtl="0" lvl="0" indent="-342900" marL="457200">
              <a:spcBef>
                <a:spcPts val="0"/>
              </a:spcBef>
              <a:buClr>
                <a:srgbClr val="444444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444444"/>
                </a:solidFill>
              </a:rPr>
              <a:t>set pins 11,12,13,15,16 and 18 as outputs </a:t>
            </a:r>
          </a:p>
          <a:p>
            <a:pPr rtl="0" lvl="0" indent="-342900" marL="457200">
              <a:spcBef>
                <a:spcPts val="0"/>
              </a:spcBef>
              <a:buClr>
                <a:srgbClr val="444444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444444"/>
                </a:solidFill>
              </a:rPr>
              <a:t>all other pins as inputs with internal pull-up resistors enabled</a:t>
            </a:r>
          </a:p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444444"/>
                </a:solidFill>
              </a:rPr>
              <a:t>Ovládání výstupů:</a:t>
            </a:r>
          </a:p>
          <a:p>
            <a:pPr rtl="0" lvl="0" indent="-342900" marL="457200">
              <a:spcBef>
                <a:spcPts val="0"/>
              </a:spcBef>
              <a:buClr>
                <a:srgbClr val="444444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444444"/>
                </a:solidFill>
              </a:rPr>
              <a:t>broadcast (zprávy pin11on, pin11off, allon, alloff...)</a:t>
            </a:r>
          </a:p>
          <a:p>
            <a:pPr rtl="0" lvl="0" indent="-342900" marL="457200">
              <a:spcBef>
                <a:spcPts val="0"/>
              </a:spcBef>
              <a:buClr>
                <a:srgbClr val="444444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444444"/>
                </a:solidFill>
              </a:rPr>
              <a:t>globální proměnná PINu (pin11...)</a:t>
            </a:r>
          </a:p>
          <a:p>
            <a:pPr rtl="0">
              <a:spcBef>
                <a:spcPts val="0"/>
              </a:spcBef>
              <a:buNone/>
            </a:pPr>
            <a:r>
              <a:rPr u="sng" sz="1800" lang="en">
                <a:solidFill>
                  <a:srgbClr val="444444"/>
                </a:solidFill>
                <a:hlinkClick r:id="rId3"/>
              </a:rPr>
              <a:t>http://cymplecy.wordpress.com/2013/04/22/scratch-gpio-version-2-introduction-for-beginners/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44444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Představeni RasPi	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Dnes se budete učit.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rPr b="1" sz="4800" lang="en"/>
              <a:t>prdlajs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Dneska si budete hrát!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 si zablikáme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460500" x="457200"/>
            <a:ext cy="3465299" cx="4271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400" i="1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 i="1"/>
          </a:p>
          <a:p>
            <a:pPr>
              <a:spcBef>
                <a:spcPts val="0"/>
              </a:spcBef>
              <a:buNone/>
            </a:pPr>
            <a:r>
              <a:rPr sz="2400" lang="en" i="1"/>
              <a:t>Cvičení: rozblikejte LED připojenou na PIN11.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9199" x="4933800"/>
            <a:ext cy="3109799" cx="346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Odbočka ke sběrnicím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460500" x="457200"/>
            <a:ext cy="3465299" cx="350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400" lang="en">
                <a:solidFill>
                  <a:schemeClr val="dk1"/>
                </a:solidFill>
              </a:rPr>
              <a:t>Co vydrží GPIO: 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solidFill>
                  <a:schemeClr val="dk1"/>
                </a:solidFill>
              </a:rPr>
              <a:t>výstup max 8 (16) mA jeden výstup, max 50 mA dohromady.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solidFill>
                  <a:schemeClr val="dk1"/>
                </a:solidFill>
              </a:rPr>
              <a:t>vstup 0-3,3V</a:t>
            </a:r>
          </a:p>
          <a:p>
            <a:pPr rtl="0">
              <a:spcBef>
                <a:spcPts val="0"/>
              </a:spcBef>
              <a:buNone/>
            </a:pPr>
            <a:r>
              <a:rPr u="sng" sz="1400" lang="en">
                <a:solidFill>
                  <a:srgbClr val="1155CC"/>
                </a:solidFill>
                <a:hlinkClick r:id="rId3"/>
              </a:rPr>
              <a:t>http://www.mosaic-industries.com/embedded-systems/microcontroller-projects/raspberry-pi/gpio-pin-electrical-specifications</a:t>
            </a:r>
            <a:r>
              <a:rPr sz="1400" lang="en">
                <a:solidFill>
                  <a:schemeClr val="dk1"/>
                </a:solidFill>
              </a:rPr>
              <a:t> 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solidFill>
                  <a:schemeClr val="dk1"/>
                </a:solidFill>
              </a:rPr>
              <a:t>posílení výstupů: tranzistor, relé, integrované spínače pro krokové motory, H můstek...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solidFill>
                  <a:schemeClr val="dk1"/>
                </a:solidFill>
              </a:rPr>
              <a:t>ochrana vstupů proti rušení a přepětí, pull up a pull down resistor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>
                <a:solidFill>
                  <a:schemeClr val="dk1"/>
                </a:solidFill>
              </a:rPr>
              <a:t>optočlen, izolační oddělovač...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89725" x="4254975"/>
            <a:ext cy="1723449" cx="389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579175" x="3833987"/>
            <a:ext cy="1575275" cx="228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579185" x="6273925"/>
            <a:ext cy="1478849" cx="24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GPIO náhradní schéma PINu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3700" x="1574025"/>
            <a:ext cy="4228574" cx="50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Tlačítko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vybraný vstupní PIN propojíme tlačítkem s “0”,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pull-up rezistor nemusíme použít, je aktivován.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2400" lang="en" i="1"/>
              <a:t>Cvičení: na stisk tlačítka zahrajeme melodii nebo aktivujeme postavičku.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co analogové vstupy?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460500" x="457200"/>
            <a:ext cy="3465299" cx="5969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Pro potenciometr, fotorezistor, měření napětí akumulátorů…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RasPi nemá std analogové vstupy - co s tím?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RC člen, měříme čas nabíjení: </a:t>
            </a:r>
            <a:r>
              <a:rPr u="sng" sz="1800" lang="en">
                <a:solidFill>
                  <a:srgbClr val="1155CC"/>
                </a:solidFill>
                <a:hlinkClick r:id="rId3"/>
              </a:rPr>
              <a:t>http://abyz.co.uk/rpi/pigpio/ex_LDR.html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333333"/>
                </a:solidFill>
              </a:rPr>
              <a:t>External ADC (</a:t>
            </a:r>
            <a:r>
              <a:rPr sz="1800" lang="en">
                <a:solidFill>
                  <a:srgbClr val="00ACEC"/>
                </a:solidFill>
                <a:hlinkClick r:id="rId4"/>
              </a:rPr>
              <a:t>MCP3008</a:t>
            </a:r>
            <a:r>
              <a:rPr sz="1800" lang="en">
                <a:solidFill>
                  <a:srgbClr val="333333"/>
                </a:solidFill>
              </a:rPr>
              <a:t>) </a:t>
            </a:r>
            <a:r>
              <a:rPr u="sng" sz="1800" lang="en">
                <a:solidFill>
                  <a:srgbClr val="333333"/>
                </a:solidFill>
                <a:hlinkClick r:id="rId5"/>
              </a:rPr>
              <a:t>https://learn.adafruit.com/reading-a-analog-in-and-controlling-audio-volume-with-the-raspberry-pi/connecting-the-cobbler-to-a-mcp3008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544700" x="6535500"/>
            <a:ext cy="1381100" cx="18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498337" x="6762571"/>
            <a:ext cy="1895499" cx="126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Tlačítko a LEDka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 i="1"/>
              <a:t>Cvičení:</a:t>
            </a:r>
          </a:p>
          <a:p>
            <a:pPr rtl="0">
              <a:spcBef>
                <a:spcPts val="0"/>
              </a:spcBef>
              <a:buNone/>
            </a:pPr>
            <a:r>
              <a:rPr sz="2400" lang="en" i="1"/>
              <a:t>sestavte postupně programy simulující různou funkci spínače světla: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sz="2400" lang="en" i="1"/>
              <a:t>při stisku tlačítka se LED svítí, při uvolnění zhasne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sz="2400" lang="en" i="1"/>
              <a:t>při stisku tlačítka se LED rozsvítí a zhasne po stanoveném čase</a:t>
            </a:r>
          </a:p>
          <a:p>
            <a:pPr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sz="2400" lang="en" i="1"/>
              <a:t>při prvním stisku tlačítka se LED rozsvítí, při druhém zhasne.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RasPi Expansion Boards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Růzé rozšiřovací karty: napájení RasPi ve větším rozsahu, ochrana sběrnic, LED a tlačítka, ovládání motorů a serv, konvertory seriových linek, HiFi audio, Arduino bridge, LCD displeje, ADC a DAC konvertory, vývojové desky…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Podrobný seznam viz třeba:</a:t>
            </a:r>
          </a:p>
          <a:p>
            <a:pPr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http://elinux.org/RPi_Expansion_Boards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Raspberry Pi Interface - http://www.piface.org.uk/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025" x="73425"/>
            <a:ext cy="4072975" cx="64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y="182025" x="6663850"/>
            <a:ext cy="4073099" cx="2358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30434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sz="2900" lang="en">
                <a:solidFill>
                  <a:srgbClr val="5A5A5A"/>
                </a:solidFill>
              </a:rPr>
              <a:t>Tech Specs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2 Changeover Relays*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4 Tactile Switches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8 Digital Inputs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8 Open-Collector Outputs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8 LED Indicators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Graphical Emulator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Easy to program in Python 3 and 2, Scratch and C</a:t>
            </a:r>
          </a:p>
          <a:p>
            <a:pPr rtl="0" lvl="0" indent="-298450" marL="698500">
              <a:lnSpc>
                <a:spcPct val="136363"/>
              </a:lnSpc>
              <a:spcBef>
                <a:spcPts val="0"/>
              </a:spcBef>
              <a:spcAft>
                <a:spcPts val="800"/>
              </a:spcAft>
              <a:buClr>
                <a:srgbClr val="5A5A5A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5A5A5A"/>
                </a:solidFill>
              </a:rPr>
              <a:t>Support for interrupts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Řízení výkonu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460500" x="457200"/>
            <a:ext cy="3465299" cx="4459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PWM - Pulse Width Modulation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proměnná power11 (0-100)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řízení výkonu LED nebo motoru, 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míchání barev (RGB LED)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" i="1"/>
              <a:t>Cvičení: napište ovládací program pro řízení svitu LED pomocí dvou kláves klávesnice (0-100%, krok 10)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0500" x="4866750"/>
            <a:ext cy="2536700" cx="51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Krokové motory a serva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1800" lang="en">
                <a:solidFill>
                  <a:schemeClr val="hlink"/>
                </a:solidFill>
                <a:hlinkClick r:id="rId3"/>
              </a:rPr>
              <a:t>http://cymplecy.wordpress.com/scratchgpio/using-stepper-motors/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aktivace motoru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rychlost otáčení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pozice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500"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Full Servo support only available in ScratchGPIO6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r>
              <a:rPr sz="1800" lang="en"/>
              <a:t> 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78800" x="3094375"/>
            <a:ext cy="609600" cx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350262" x="4555475"/>
            <a:ext cy="238125" cx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511262" x="6105400"/>
            <a:ext cy="238125" cx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926550" x="5039225"/>
            <a:ext cy="2152650" cx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Historie	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19 February 2012</a:t>
            </a:r>
            <a:r>
              <a:rPr sz="1800" lang="en">
                <a:solidFill>
                  <a:srgbClr val="252525"/>
                </a:solidFill>
              </a:rPr>
              <a:t> – The first proof of concept SD card image based on </a:t>
            </a:r>
            <a:r>
              <a:rPr sz="1800" lang="en">
                <a:solidFill>
                  <a:srgbClr val="0B0080"/>
                </a:solidFill>
                <a:hlinkClick r:id="rId3"/>
              </a:rPr>
              <a:t>Debian</a:t>
            </a:r>
            <a:r>
              <a:rPr sz="1800" lang="en">
                <a:solidFill>
                  <a:srgbClr val="252525"/>
                </a:solidFill>
              </a:rPr>
              <a:t> 6.0 (Squeeze)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15 October 2012</a:t>
            </a:r>
            <a:r>
              <a:rPr sz="1800" lang="en">
                <a:solidFill>
                  <a:srgbClr val="252525"/>
                </a:solidFill>
              </a:rPr>
              <a:t> – It is announced that new Raspberry Pi Model Bs are to be fitted with 512 MB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52525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October 2013 </a:t>
            </a:r>
            <a:r>
              <a:rPr sz="1800" lang="en">
                <a:solidFill>
                  <a:srgbClr val="252525"/>
                </a:solidFill>
              </a:rPr>
              <a:t>– The Foundation announces that the one millionth Pi had been manufactured in the United Kingdom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52525"/>
              </a:solidFill>
            </a:endParaRP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14 July 2014</a:t>
            </a:r>
            <a:r>
              <a:rPr sz="1800" lang="en">
                <a:solidFill>
                  <a:srgbClr val="252525"/>
                </a:solidFill>
              </a:rPr>
              <a:t> – Raspberry Pi blog announced the Raspberry Pi Model B+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Senzory pro ScratchGPIO5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100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Přehled</a:t>
            </a:r>
          </a:p>
          <a:p>
            <a:pPr rtl="0" lv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sz="1800" lang="en">
                <a:solidFill>
                  <a:srgbClr val="1155CC"/>
                </a:solidFill>
                <a:hlinkClick r:id="rId3"/>
              </a:rPr>
              <a:t>http://cymplecy.wordpress.com/scratchgpio/visual-command-guide/</a:t>
            </a:r>
          </a:p>
          <a:p>
            <a:pPr rtl="0" lv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Vzdálenost - sonar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sz="1800" lang="en">
                <a:solidFill>
                  <a:srgbClr val="1155CC"/>
                </a:solidFill>
                <a:hlinkClick r:id="rId4"/>
              </a:rPr>
              <a:t>http://cymplecy.wordpress.com/2013/04/23/scratch-gpio-v2-add-on-modulesboards/</a:t>
            </a:r>
          </a:p>
          <a:p>
            <a:pPr rtl="0" lv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Teplota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u="sng" sz="1800" lang="en">
                <a:solidFill>
                  <a:srgbClr val="1155CC"/>
                </a:solidFill>
                <a:hlinkClick r:id="rId5"/>
              </a:rPr>
              <a:t>http://cymplecy.wordpress.com/scratchgpio/temperature/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281925" x="6263375"/>
            <a:ext cy="238125" cx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4170450" x="7013675"/>
            <a:ext cy="409575" cx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Obecné senzory a moduly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Celé spektrum senzorů a ovládacích obvodů, vhodné pro různé platformy jednodeskových počítačů (Arduino, RasPi...)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Vstupy: teplota, vlhkost, osvětlení, PIR, otřesy, hluk, mag. pole, kompas, 3D zrychlení, klávesnice...</a:t>
            </a:r>
          </a:p>
          <a:p>
            <a:pPr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2400" lang="en"/>
              <a:t>Výstupy: H-můstek, krokový motor, relé, výkonové spínače, displeje...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Ultimate Sensor Collection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275" x="260975"/>
            <a:ext cy="4240800" cx="42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y="250700" x="4590650"/>
            <a:ext cy="4240799" cx="2122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Package Contents: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Small passive buzzer module KY-006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2-color LED module KY-011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Hit sensor module KY-031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Vibration switch module KY-002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Photo resistor module KY-018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Key switch module KY-004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Tilt switch module KY-020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3-color full-color LED SMD modules KY-009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Infrared emission sensor module KY-005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3-color LED module KY-016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Mercury open optical module KY-017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Yin Yi 2-color LED module 3MM KY-029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Active buzzer module KY-012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Temperature sensor module KY-013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Automatic flashing colorful LED module KY-034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Mini magnetic reed modules KY-021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Hall magnetic sensor module KY-003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Infrared sensor receiver module KY-022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238" name="Shape 238"/>
          <p:cNvSpPr txBox="1"/>
          <p:nvPr/>
        </p:nvSpPr>
        <p:spPr>
          <a:xfrm>
            <a:off y="477150" x="6713150"/>
            <a:ext cy="4189199" cx="1973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Class Bihor magnetic sensor KY-035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Magic light cup module KY-027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Rotary encoder module KY-040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Optical broken module KY-010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Detect the heartbeat module KY-039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Reed module KY-025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Obstacle avoidance sensor module KY-032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Hunt sensor module KY-033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Microphone sound sensor module KY-038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Laser sensor module KY-008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5V relay module KY-019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Temperature sensor module KY-001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Temperature sensor module KY-028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Linear magnetic Hall sensors KY-024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Flame sensor module KY-026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Sensitive microphone sensor module KY-037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Temperature and humidity sensor module KY-015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XY-axis joystick module KY-023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Metal touch sensor module KY-036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sz="8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 x Transparent plastic tool box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PIR čidlo - vnitřní zapojení výstupní části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9500" x="1307450"/>
            <a:ext cy="3085725" cx="5852674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245" name="Shape 245"/>
          <p:cNvSpPr/>
          <p:nvPr/>
        </p:nvSpPr>
        <p:spPr>
          <a:xfrm>
            <a:off y="1530225" x="4284625"/>
            <a:ext cy="671400" cx="10661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y="246725" x="457200"/>
            <a:ext cy="731700" cx="8183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2"/>
                </a:solidFill>
              </a:rPr>
              <a:t>Pozor na napájení 5V a výstupy do 3,3V prostředí RasPi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Dobrou noc děti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dotazy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diskuze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Následuje krátká přestávka a po ní program pro dospělé...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Strážce domácího krbu podle Čuby++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1575" x="1026725"/>
            <a:ext cy="4151849" cx="66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tedy vlastně takhle 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87926"/>
            <a:ext cy="4357849" cx="309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 tomhle  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394625"/>
            <a:ext cy="4925899" cx="329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RasPi	access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ssh / vnc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editor podle uvážení (vi, vim, mc, joe …)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sudo bash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drzim palec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Python 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Proč proboha python?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knihovny a komunita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298450" marL="457200">
              <a:lnSpc>
                <a:spcPct val="162500"/>
              </a:lnSpc>
              <a:spcBef>
                <a:spcPts val="0"/>
              </a:spcBef>
              <a:buClr>
                <a:srgbClr val="353535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353535"/>
                </a:solidFill>
              </a:rPr>
              <a:t>Python code is easy to use </a:t>
            </a:r>
          </a:p>
          <a:p>
            <a:pPr rtl="0" lvl="0" indent="-298450" marL="457200">
              <a:lnSpc>
                <a:spcPct val="162500"/>
              </a:lnSpc>
              <a:spcBef>
                <a:spcPts val="0"/>
              </a:spcBef>
              <a:buClr>
                <a:srgbClr val="353535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353535"/>
                </a:solidFill>
              </a:rPr>
              <a:t>Python uses indentation to identify blocks of code.</a:t>
            </a:r>
          </a:p>
          <a:p>
            <a:pPr rtl="0" lvl="0" indent="-298450" marL="457200">
              <a:lnSpc>
                <a:spcPct val="162500"/>
              </a:lnSpc>
              <a:spcBef>
                <a:spcPts val="0"/>
              </a:spcBef>
              <a:buClr>
                <a:srgbClr val="353535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353535"/>
                </a:solidFill>
              </a:rPr>
              <a:t>Perl is a much older language</a:t>
            </a:r>
          </a:p>
          <a:p>
            <a:pPr rtl="0" lvl="0" indent="-298450" marL="457200">
              <a:lnSpc>
                <a:spcPct val="162500"/>
              </a:lnSpc>
              <a:spcBef>
                <a:spcPts val="0"/>
              </a:spcBef>
              <a:buClr>
                <a:srgbClr val="353535"/>
              </a:buClr>
              <a:buSzPct val="100000"/>
              <a:buFont typeface="Arial"/>
              <a:buChar char="●"/>
            </a:pPr>
            <a:r>
              <a:rPr sz="1100" lang="en">
                <a:solidFill>
                  <a:srgbClr val="353535"/>
                </a:solidFill>
              </a:rPr>
              <a:t>Shell is way older…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3675" x="5398650"/>
            <a:ext cy="3342949" cx="32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Eben Upton	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52525"/>
              </a:solidFill>
            </a:endParaRP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1700" x="3411851"/>
            <a:ext cy="3502901" cx="52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01150" x="368725"/>
            <a:ext cy="3651800" cx="544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Python 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62500"/>
              </a:lnSpc>
              <a:spcBef>
                <a:spcPts val="0"/>
              </a:spcBef>
              <a:buNone/>
            </a:pPr>
            <a:r>
              <a:rPr lang="en"/>
              <a:t>programy v </a:t>
            </a:r>
          </a:p>
          <a:p>
            <a:pPr rtl="0" lvl="0">
              <a:lnSpc>
                <a:spcPct val="162500"/>
              </a:lnSpc>
              <a:spcBef>
                <a:spcPts val="0"/>
              </a:spcBef>
              <a:buNone/>
            </a:pPr>
            <a:r>
              <a:rPr b="1" lang="en"/>
              <a:t>/home/pi/europen/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Dokumentace na 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www.t1.cz/eo/tutorial</a:t>
            </a: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a na flashkách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LED’s go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62500"/>
              </a:lnSpc>
              <a:spcBef>
                <a:spcPts val="0"/>
              </a:spcBef>
              <a:buNone/>
            </a:pPr>
            <a:r>
              <a:rPr lang="en"/>
              <a:t>je třeba něco dodat?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t="8342" b="39873" r="73416" l="0"/>
          <a:stretch/>
        </p:blipFill>
        <p:spPr>
          <a:xfrm>
            <a:off y="1976350" x="778675"/>
            <a:ext cy="3167149" cx="224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4876292"/>
            <a:ext cy="5143501" cx="426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Switch me 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8225" x="4589575"/>
            <a:ext cy="5143500" cx="41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y="1774200" x="503250"/>
            <a:ext cy="2098500" cx="313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"/>
              <a:t>NA 5 způsobů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Switch me 2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769893"/>
            <a:ext cy="5143500" cx="437411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y="1663325" x="230300"/>
            <a:ext cy="1978800" cx="3352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Pull UP/ Pull DOWN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žlutej na žlutej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červenej na červenej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Teplo, ale pomalu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y="1663325" x="230300"/>
            <a:ext cy="1978800" cx="3352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Jdeme do Linuxu: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moduly do jádra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zjistit adresář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modifikovat skript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číst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ale kam zapisovat 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CRON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httpd 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t="0" b="40796" r="36435" l="0"/>
          <a:stretch/>
        </p:blipFill>
        <p:spPr>
          <a:xfrm>
            <a:off y="1390375" x="5442050"/>
            <a:ext cy="3689850" cx="32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y="3744600" x="238825"/>
            <a:ext cy="1141499" cx="556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modprobe w1-gpio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modprobe w1-therm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cd /sys/bus/w1/devices/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cd 28*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/sys/bus/w1/devices/</a:t>
            </a:r>
            <a:r>
              <a:rPr b="1" sz="1100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28-000005a8f749</a:t>
            </a:r>
            <a:r>
              <a:rPr b="1" sz="1100" lang="en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# watch " cat w1_slave "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Teplo, ale pomalu na web 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y="1663325" x="230300"/>
            <a:ext cy="3266999" cx="6354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i="1">
                <a:latin typeface="Consolas"/>
                <a:ea typeface="Consolas"/>
                <a:cs typeface="Consolas"/>
                <a:sym typeface="Consolas"/>
              </a:rPr>
              <a:t>crontab -e  (edit)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*/5 * * * * /muj-skript-cteni-tepla &gt; /var/www/teplicko.txt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http://10.1.1.10/teplicko.txt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no ale chybí datum a čas.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rPr b="1" lang="en"/>
              <a:t>Předělejte skript tak, aby výstup byl soubor </a:t>
            </a:r>
            <a:r>
              <a:rPr b="1" lang="en" i="1"/>
              <a:t>teplo.csv: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datum,čas,teplota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rPr b="1" lang="en"/>
              <a:t>hint: 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en" i="1"/>
              <a:t>man date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t="0" b="40796" r="36435" l="0"/>
          <a:stretch/>
        </p:blipFill>
        <p:spPr>
          <a:xfrm>
            <a:off y="2270200" x="6628475"/>
            <a:ext cy="2777176" cx="24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Vlhko poprvé blbě 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6750" x="2963802"/>
            <a:ext cy="3344376" cx="572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Vlhko poprvé blbě 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-68250"/>
            <a:ext cy="5143500" cx="904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Vlhko poprvé blbě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python kód je nestabilní, počítá špatně … ale máme do toho vhled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lépe pomocí specializovaného </a:t>
            </a:r>
            <a:r>
              <a:rPr b="1" sz="1100"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AdafruitDHT.py:</a:t>
            </a:r>
          </a:p>
          <a:p>
            <a:pPr rtl="0">
              <a:spcBef>
                <a:spcPts val="0"/>
              </a:spcBef>
              <a:buNone/>
            </a:pPr>
            <a:r>
              <a:rPr b="1" sz="1100"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VLHKO/Adafruit_Python_DHT/examples/AdafruitDHT.py 11 4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chemeClr val="dk1"/>
                </a:solidFill>
              </a:rPr>
              <a:t>11 = typ cidla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chemeClr val="dk1"/>
                </a:solidFill>
              </a:rPr>
              <a:t>4 = GPIO (BCM)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Vlhko poprvé do oblak  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Adafruit_Python_DHT/examples/google_spreadsheet-pepik.py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GDOCS_EMAIL            = 'user@gmail.com'</a:t>
            </a:r>
            <a:br>
              <a:rPr lang="en"/>
            </a:br>
            <a:r>
              <a:rPr lang="en"/>
              <a:t>GDOCS_PASSWORD         = 'husleheslo'</a:t>
            </a:r>
            <a:br>
              <a:rPr lang="en"/>
            </a:br>
            <a:r>
              <a:rPr lang="en"/>
              <a:t>GDOCS_SPREADSHEET_NAME = 'vlhko1'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Mrk na </a:t>
            </a:r>
            <a:r>
              <a:rPr b="1" lang="en"/>
              <a:t>  t1.cz/eo/vlhko.html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0" b="32541" r="0" l="28412"/>
          <a:stretch/>
        </p:blipFill>
        <p:spPr>
          <a:xfrm rot="-5400000">
            <a:off y="2094649" x="775375"/>
            <a:ext cy="2354850" cx="36967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PINs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3801206"/>
            <a:ext cy="5143500" cx="492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KDO MI LOUPÁ ...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pir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t="0" b="44444" r="23931" l="0"/>
          <a:stretch/>
        </p:blipFill>
        <p:spPr>
          <a:xfrm>
            <a:off y="1229000" x="5450575"/>
            <a:ext cy="3926074" cx="365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 t="22606" b="26362" r="0" l="0"/>
          <a:stretch/>
        </p:blipFill>
        <p:spPr>
          <a:xfrm>
            <a:off y="1229000" x="-34125"/>
            <a:ext cy="2430299" cx="54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y="3829900" x="247375"/>
            <a:ext cy="1313700" cx="48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4572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Delay nastavit na minimum</a:t>
            </a:r>
          </a:p>
          <a:p>
            <a:pPr rtl="0" lvl="0" indent="0" marL="4572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Citlivost na polovic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Notifikace? 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jak přečíst hodnoty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jak detekovat pohyby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co ale s tím?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Třeba: </a:t>
            </a:r>
            <a:r>
              <a:rPr b="1" lang="en"/>
              <a:t>www.pushbullet.com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Pushbullet connects your devices, to share almost anything between them.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Notifikace PushBullet.com 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#!/bin/bash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API="YOURKEY"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MSG="$1"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curl -u $API: https://api.pushbullet.com/v2/pushes -d type=note -d title="Alert" -d body="$MSG"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rtl="0" lvl="0" marR="50800" indent="0" marL="50800">
              <a:lnSpc>
                <a:spcPct val="143181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$ pushbullet.sh "Jupii."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Dohromady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Umíme detekovat stavy a hodnoty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Umíme zjistit pohyb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Umíme to poslat dál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ruku na srdce - co ještě chcete? ;-)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Limit jste vy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tak hurá do toho.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b="1" sz="1800" lang="en"/>
              <a:t>Kamerka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b="1" sz="1800" lang="en"/>
              <a:t>Senzor vzdálenosti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b="1" sz="1800" lang="en"/>
              <a:t>Jiná PIR čidla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b="1" sz="1800" lang="en"/>
              <a:t>Více teplotních senzorů najednou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b="1" sz="1800" lang="en"/>
              <a:t>WiFi dongle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b="1" sz="1800" lang="en"/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pushbullet.sh “DIKY” 	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y="1595075" x="315600"/>
            <a:ext cy="2021700" cx="841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/>
              <a:t>Jirka Bořík </a:t>
            </a:r>
          </a:p>
          <a:p>
            <a:pPr rtl="0" lvl="0">
              <a:spcBef>
                <a:spcPts val="0"/>
              </a:spcBef>
              <a:buNone/>
            </a:pPr>
            <a:r>
              <a:rPr sz="3600" lang="en"/>
              <a:t>Jakub Čuba++ Urbanec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Limity RasPi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460500" x="457200"/>
            <a:ext cy="3465299" cx="4122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252525"/>
                </a:solidFill>
              </a:rPr>
              <a:t>Primární limit: to, co vám sedí na krku</a:t>
            </a:r>
          </a:p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252525"/>
                </a:solidFill>
              </a:rPr>
              <a:t>Mimo to: 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microSD karta pro boot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omezená RAM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omezený výkon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málo GPIO</a:t>
            </a:r>
          </a:p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y="1460500" x="4579500"/>
            <a:ext cy="3465299" cx="4122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252525"/>
                </a:solidFill>
              </a:rPr>
              <a:t>Jiní hráči: 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BeagleBone Black </a:t>
            </a:r>
            <a:r>
              <a:rPr b="1" sz="1800" lang="en"/>
              <a:t>~ 50€</a:t>
            </a:r>
            <a:r>
              <a:rPr sz="1800" lang="en">
                <a:solidFill>
                  <a:srgbClr val="252525"/>
                </a:solidFill>
              </a:rPr>
              <a:t>(1GHz,flash, 66GPIOs)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Banana PI</a:t>
            </a:r>
            <a:r>
              <a:rPr sz="1800" lang="en">
                <a:solidFill>
                  <a:srgbClr val="252525"/>
                </a:solidFill>
              </a:rPr>
              <a:t> </a:t>
            </a:r>
            <a:r>
              <a:rPr b="1" sz="1800" lang="en"/>
              <a:t>~ 50€</a:t>
            </a:r>
            <a:r>
              <a:rPr sz="1800" lang="en">
                <a:solidFill>
                  <a:srgbClr val="252525"/>
                </a:solidFill>
              </a:rPr>
              <a:t>(2x1GHz, 1GB, 80GPIOs)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Cubieboard </a:t>
            </a:r>
            <a:r>
              <a:rPr b="1" sz="1800" lang="en"/>
              <a:t>~ 100€</a:t>
            </a:r>
            <a:br>
              <a:rPr sz="1800" lang="en">
                <a:solidFill>
                  <a:srgbClr val="252525"/>
                </a:solidFill>
              </a:rPr>
            </a:br>
            <a:r>
              <a:rPr sz="1800" lang="en">
                <a:solidFill>
                  <a:srgbClr val="252525"/>
                </a:solidFill>
              </a:rPr>
              <a:t>(4x1GHz, 2GB)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b="1" sz="1800" lang="en"/>
              <a:t>HummingBoard ~ 100€</a:t>
            </a:r>
            <a:r>
              <a:rPr sz="1800" lang="en"/>
              <a:t>(</a:t>
            </a:r>
            <a:r>
              <a:rPr sz="1800" lang="en">
                <a:solidFill>
                  <a:srgbClr val="252525"/>
                </a:solidFill>
              </a:rPr>
              <a:t>2x1GHz, 1GB, 8GPIOs</a:t>
            </a:r>
            <a:r>
              <a:rPr sz="1800" lang="en"/>
              <a:t>)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b="1" sz="1800" lang="en"/>
              <a:t>OLinuXino Lime  ~ 33€</a:t>
            </a:r>
            <a:br>
              <a:rPr sz="1800" lang="en"/>
            </a:br>
            <a:r>
              <a:rPr sz="1800" lang="en"/>
              <a:t>(2x1GHz, sata, 160GPIOs)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 co jako?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b="1" sz="1800" lang="en">
                <a:solidFill>
                  <a:srgbClr val="252525"/>
                </a:solidFill>
              </a:rPr>
              <a:t>Domácí server - teplo, pohyb, obraz i video, file server, TOR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Domácí rádio a televize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Domácí FM rádio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Časosběr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Fotopast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Logika robota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Bittorrent Server ;-) 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Weather station 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Minecraft server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RasPi cluster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BitCoin miner</a:t>
            </a:r>
          </a:p>
          <a:p>
            <a:pPr rtl="0" lvl="0" indent="-34290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❏"/>
            </a:pPr>
            <a:r>
              <a:rPr sz="1800" lang="en">
                <a:solidFill>
                  <a:srgbClr val="252525"/>
                </a:solidFill>
              </a:rPr>
              <a:t>Všechno dohromady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PiPhone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6850" x="457200"/>
            <a:ext cy="3410778" cx="608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R2D2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460500" x="103400"/>
            <a:ext cy="3465299" cx="8583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voice control (in English and Chinese, using PocketSphinx)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face recognition (using OpenCV)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motion detection 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ultrasonic distance detection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audio message record, replay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sound play and TTS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rechargeable battery</a:t>
            </a:r>
          </a:p>
          <a:p>
            <a:pPr rtl="0" lvl="0" indent="-381000" marL="45720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❏"/>
            </a:pPr>
            <a:r>
              <a:rPr sz="2400" lang="en">
                <a:solidFill>
                  <a:srgbClr val="333333"/>
                </a:solidFill>
              </a:rPr>
              <a:t>wifi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28199" x="4780524"/>
            <a:ext cy="2197599" cx="390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