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27"/>
  </p:notesMasterIdLst>
  <p:sldIdLst>
    <p:sldId id="256" r:id="rId2"/>
    <p:sldId id="257" r:id="rId3"/>
    <p:sldId id="259" r:id="rId4"/>
    <p:sldId id="260" r:id="rId5"/>
    <p:sldId id="270" r:id="rId6"/>
    <p:sldId id="273" r:id="rId7"/>
    <p:sldId id="271" r:id="rId8"/>
    <p:sldId id="284" r:id="rId9"/>
    <p:sldId id="263" r:id="rId10"/>
    <p:sldId id="281" r:id="rId11"/>
    <p:sldId id="274" r:id="rId12"/>
    <p:sldId id="283" r:id="rId13"/>
    <p:sldId id="285" r:id="rId14"/>
    <p:sldId id="276" r:id="rId15"/>
    <p:sldId id="286" r:id="rId16"/>
    <p:sldId id="265" r:id="rId17"/>
    <p:sldId id="266" r:id="rId18"/>
    <p:sldId id="267" r:id="rId19"/>
    <p:sldId id="280" r:id="rId20"/>
    <p:sldId id="287" r:id="rId21"/>
    <p:sldId id="268" r:id="rId22"/>
    <p:sldId id="277" r:id="rId23"/>
    <p:sldId id="275" r:id="rId24"/>
    <p:sldId id="279" r:id="rId25"/>
    <p:sldId id="269" r:id="rId2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8AF68E-ADBD-4D00-A884-322BDE2ED18F}" type="datetimeFigureOut">
              <a:rPr lang="cs-CZ" smtClean="0"/>
              <a:t>16.10.2012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FDEE31-9C5A-4FDE-AA7A-5AC7AD201EC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16479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FDEE31-9C5A-4FDE-AA7A-5AC7AD201ECD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45551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FDEE31-9C5A-4FDE-AA7A-5AC7AD201ECD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51501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cs-CZ" smtClean="0"/>
              <a:t>16.10.2012</a:t>
            </a:r>
            <a:endParaRPr lang="cs-CZ"/>
          </a:p>
        </p:txBody>
      </p:sp>
      <p:sp>
        <p:nvSpPr>
          <p:cNvPr id="20" name="Zástupný symbol pro zápatí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Europen - Vílanec u Jihlavy (16.10.2012)</a:t>
            </a:r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A890B6-C464-46BD-BF58-AE93333C085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Ová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á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cs-CZ" smtClean="0"/>
              <a:t>16.10.2012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Europen - Vílanec u Jihlavy (16.10.2012)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A890B6-C464-46BD-BF58-AE93333C085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cs-CZ" smtClean="0"/>
              <a:t>16.10.2012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Europen - Vílanec u Jihlavy (16.10.2012)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A890B6-C464-46BD-BF58-AE93333C085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cs-CZ" smtClean="0"/>
              <a:t>16.10.2012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Europen - Vílanec u Jihlavy (16.10.2012)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A890B6-C464-46BD-BF58-AE93333C085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cs-CZ" smtClean="0"/>
              <a:t>16.10.2012</a:t>
            </a: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Europen - Vílanec u Jihlavy (16.10.2012)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A890B6-C464-46BD-BF58-AE93333C085C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á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cs-CZ" smtClean="0"/>
              <a:t>16.10.2012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Europen - Vílanec u Jihlavy (16.10.2012)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A890B6-C464-46BD-BF58-AE93333C085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cs-CZ" smtClean="0"/>
              <a:t>16.10.2012</a:t>
            </a:r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Europen - Vílanec u Jihlavy (16.10.2012)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A890B6-C464-46BD-BF58-AE93333C085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cs-CZ" smtClean="0"/>
              <a:t>16.10.2012</a:t>
            </a: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Europen - Vílanec u Jihlavy (16.10.2012)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A890B6-C464-46BD-BF58-AE93333C085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cs-CZ" smtClean="0"/>
              <a:t>16.10.2012</a:t>
            </a:r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Europen - Vílanec u Jihlavy (16.10.2012)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A890B6-C464-46BD-BF58-AE93333C085C}" type="slidenum">
              <a:rPr lang="cs-CZ" smtClean="0"/>
              <a:t>‹#›</a:t>
            </a:fld>
            <a:endParaRPr lang="cs-CZ"/>
          </a:p>
        </p:txBody>
      </p:sp>
      <p:sp>
        <p:nvSpPr>
          <p:cNvPr id="6" name="Obdélní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cs-CZ" smtClean="0"/>
              <a:t>16.10.2012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Europen - Vílanec u Jihlavy (16.10.2012)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A890B6-C464-46BD-BF58-AE93333C085C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cs-CZ" smtClean="0"/>
              <a:t>16.10.2012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cs-CZ" smtClean="0"/>
              <a:t>Europen - Vílanec u Jihlavy (16.10.2012)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5A890B6-C464-46BD-BF58-AE93333C085C}" type="slidenum">
              <a:rPr lang="cs-CZ" smtClean="0"/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9" name="Vývojový diagram: postup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ostup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se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r>
              <a:rPr lang="cs-CZ" smtClean="0"/>
              <a:t>16.10.2012</a:t>
            </a:r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lang="cs-CZ" smtClean="0"/>
              <a:t>Europen - Vílanec u Jihlavy (16.10.2012)</a:t>
            </a:r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5A890B6-C464-46BD-BF58-AE93333C085C}" type="slidenum">
              <a:rPr lang="cs-CZ" smtClean="0"/>
              <a:t>‹#›</a:t>
            </a:fld>
            <a:endParaRPr lang="cs-CZ"/>
          </a:p>
        </p:txBody>
      </p:sp>
      <p:sp>
        <p:nvSpPr>
          <p:cNvPr id="15" name="Obdélní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9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Oracle</a:t>
            </a:r>
            <a:r>
              <a:rPr lang="cs-CZ" dirty="0" smtClean="0"/>
              <a:t> </a:t>
            </a:r>
            <a:r>
              <a:rPr lang="cs-CZ" dirty="0" err="1" smtClean="0"/>
              <a:t>flashback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Petr Jiroušek</a:t>
            </a:r>
          </a:p>
          <a:p>
            <a:r>
              <a:rPr lang="cs-CZ" dirty="0" smtClean="0"/>
              <a:t>(</a:t>
            </a:r>
            <a:r>
              <a:rPr lang="cs-CZ" dirty="0" err="1" smtClean="0"/>
              <a:t>petr</a:t>
            </a:r>
            <a:r>
              <a:rPr lang="en-US" dirty="0" smtClean="0"/>
              <a:t>@</a:t>
            </a:r>
            <a:r>
              <a:rPr lang="cs-CZ" dirty="0" smtClean="0"/>
              <a:t>civ.zcu.cz)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1471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UNDO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Fyzicky je to zvláštní soubor</a:t>
            </a:r>
          </a:p>
          <a:p>
            <a:r>
              <a:rPr lang="cs-CZ" dirty="0" smtClean="0"/>
              <a:t>Prakticky se sem ukládá vždy původní hodnota</a:t>
            </a:r>
          </a:p>
          <a:p>
            <a:r>
              <a:rPr lang="cs-CZ" dirty="0" smtClean="0"/>
              <a:t>Nová hodnota se rovnou zapíše do tabulky – a označí se</a:t>
            </a:r>
          </a:p>
          <a:p>
            <a:r>
              <a:rPr lang="cs-CZ" dirty="0" smtClean="0"/>
              <a:t>Pokud jiný uživatel narazí při prohlížení na takto označenou hodnotu, databáze mu místo ní „podstrčí“ hodnotu z UNDO</a:t>
            </a:r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Europen - Vílanec u Jihlavy (16.10.2012)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357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UNDO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1518736"/>
              </p:ext>
            </p:extLst>
          </p:nvPr>
        </p:nvGraphicFramePr>
        <p:xfrm>
          <a:off x="1435100" y="1447800"/>
          <a:ext cx="4865092" cy="23621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9002"/>
                <a:gridCol w="1011754"/>
                <a:gridCol w="1152128"/>
                <a:gridCol w="720080"/>
                <a:gridCol w="1152128"/>
              </a:tblGrid>
              <a:tr h="486217">
                <a:tc gridSpan="5">
                  <a:txBody>
                    <a:bodyPr/>
                    <a:lstStyle/>
                    <a:p>
                      <a:r>
                        <a:rPr lang="cs-CZ" sz="1600" dirty="0" smtClean="0"/>
                        <a:t>Tabulka OBYVATELE</a:t>
                      </a:r>
                    </a:p>
                    <a:p>
                      <a:r>
                        <a:rPr lang="cs-CZ" sz="1600" dirty="0" smtClean="0"/>
                        <a:t>Jméno</a:t>
                      </a:r>
                      <a:r>
                        <a:rPr lang="cs-CZ" sz="1600" baseline="0" dirty="0" smtClean="0"/>
                        <a:t>   Příjmení    Adresa       Město    Číslo OP</a:t>
                      </a:r>
                      <a:endParaRPr lang="cs-CZ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</a:tr>
              <a:tr h="342855"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Novák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Adam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Zelená</a:t>
                      </a:r>
                      <a:r>
                        <a:rPr lang="cs-CZ" sz="1600" baseline="0" dirty="0" smtClean="0"/>
                        <a:t> 2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Cheb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111111111</a:t>
                      </a:r>
                      <a:endParaRPr lang="cs-CZ" sz="1600" dirty="0"/>
                    </a:p>
                  </a:txBody>
                  <a:tcPr/>
                </a:tc>
              </a:tr>
              <a:tr h="288032"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Novák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Aleš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Modrá 3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Aš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222222222</a:t>
                      </a:r>
                      <a:endParaRPr lang="cs-CZ" sz="1600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Novák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Arnold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Květná</a:t>
                      </a:r>
                      <a:r>
                        <a:rPr lang="cs-CZ" sz="1600" baseline="0" dirty="0" smtClean="0"/>
                        <a:t> 9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Most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333333333</a:t>
                      </a:r>
                      <a:endParaRPr lang="cs-CZ" sz="1600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Novák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Artur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Letní 22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Praha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444444444</a:t>
                      </a:r>
                      <a:endParaRPr lang="cs-CZ" sz="1600" dirty="0"/>
                    </a:p>
                  </a:txBody>
                  <a:tcPr/>
                </a:tc>
              </a:tr>
              <a:tr h="384800"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…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…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…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…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1331640" y="3356992"/>
            <a:ext cx="376898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>U</a:t>
            </a:r>
            <a:r>
              <a:rPr lang="cs-CZ" b="1" dirty="0" err="1" smtClean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>živatel</a:t>
            </a:r>
            <a:r>
              <a:rPr lang="cs-CZ" b="1" dirty="0" smtClean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> UREDNIK38</a:t>
            </a:r>
            <a:endParaRPr lang="en-US" b="1" dirty="0" smtClean="0">
              <a:solidFill>
                <a:schemeClr val="accent3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cs-CZ" dirty="0" smtClean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>Update obyvatele</a:t>
            </a:r>
          </a:p>
          <a:p>
            <a:r>
              <a:rPr lang="cs-CZ" dirty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>s</a:t>
            </a:r>
            <a:r>
              <a:rPr lang="cs-CZ" dirty="0" smtClean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>et adresa=</a:t>
            </a:r>
            <a:r>
              <a:rPr lang="en-US" dirty="0" smtClean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>‘</a:t>
            </a:r>
            <a:r>
              <a:rPr lang="cs-CZ" dirty="0" smtClean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>Žlutá 7</a:t>
            </a:r>
            <a:r>
              <a:rPr lang="en-US" dirty="0" smtClean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>’</a:t>
            </a:r>
          </a:p>
          <a:p>
            <a:r>
              <a:rPr lang="cs-CZ" dirty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>w</a:t>
            </a:r>
            <a:r>
              <a:rPr lang="en-US" dirty="0" smtClean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>here </a:t>
            </a:r>
            <a:r>
              <a:rPr lang="en-US" dirty="0" err="1" smtClean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>cislo_op</a:t>
            </a:r>
            <a:r>
              <a:rPr lang="en-US" dirty="0" smtClean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>=‘111111111’</a:t>
            </a:r>
            <a:endParaRPr lang="cs-CZ" dirty="0">
              <a:solidFill>
                <a:schemeClr val="accent3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Šipka doprava 5"/>
          <p:cNvSpPr/>
          <p:nvPr/>
        </p:nvSpPr>
        <p:spPr>
          <a:xfrm flipH="1">
            <a:off x="5100620" y="2629946"/>
            <a:ext cx="1668466" cy="106809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UNDO MANAGER</a:t>
            </a:r>
            <a:endParaRPr lang="cs-CZ" dirty="0"/>
          </a:p>
        </p:txBody>
      </p:sp>
      <p:sp>
        <p:nvSpPr>
          <p:cNvPr id="7" name="Obdélník 6"/>
          <p:cNvSpPr/>
          <p:nvPr/>
        </p:nvSpPr>
        <p:spPr>
          <a:xfrm>
            <a:off x="6667772" y="1656386"/>
            <a:ext cx="2304256" cy="2699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7135824" y="2590740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UNDO</a:t>
            </a:r>
            <a:endParaRPr lang="cs-CZ" b="1" dirty="0">
              <a:solidFill>
                <a:schemeClr val="bg1"/>
              </a:solidFill>
            </a:endParaRPr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3176587"/>
            <a:ext cx="2664296" cy="504825"/>
          </a:xfrm>
          <a:prstGeom prst="rect">
            <a:avLst/>
          </a:prstGeom>
        </p:spPr>
      </p:pic>
      <p:sp>
        <p:nvSpPr>
          <p:cNvPr id="10" name="TextovéPole 9"/>
          <p:cNvSpPr txBox="1"/>
          <p:nvPr/>
        </p:nvSpPr>
        <p:spPr>
          <a:xfrm>
            <a:off x="2483768" y="2241158"/>
            <a:ext cx="710591" cy="230832"/>
          </a:xfrm>
          <a:prstGeom prst="rect">
            <a:avLst/>
          </a:prstGeom>
          <a:solidFill>
            <a:schemeClr val="accent2"/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cs-CZ" sz="900" dirty="0">
                <a:latin typeface="Courier New" pitchFamily="49" charset="0"/>
                <a:cs typeface="Courier New" pitchFamily="49" charset="0"/>
              </a:rPr>
              <a:t>Žlutá 7</a:t>
            </a:r>
            <a:endParaRPr lang="cs-CZ" sz="9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7070038" y="3178927"/>
            <a:ext cx="1411696" cy="369332"/>
          </a:xfrm>
          <a:prstGeom prst="rect">
            <a:avLst/>
          </a:prstGeom>
          <a:solidFill>
            <a:schemeClr val="accent2"/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Zelen</a:t>
            </a:r>
            <a:r>
              <a:rPr lang="cs-CZ" dirty="0" smtClean="0">
                <a:latin typeface="Courier New" pitchFamily="49" charset="0"/>
                <a:cs typeface="Courier New" pitchFamily="49" charset="0"/>
              </a:rPr>
              <a:t>á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2</a:t>
            </a:r>
            <a:endParaRPr lang="cs-CZ" dirty="0"/>
          </a:p>
        </p:txBody>
      </p:sp>
      <p:cxnSp>
        <p:nvCxnSpPr>
          <p:cNvPr id="13" name="Přímá spojnice se šipkou 12"/>
          <p:cNvCxnSpPr/>
          <p:nvPr/>
        </p:nvCxnSpPr>
        <p:spPr>
          <a:xfrm flipH="1" flipV="1">
            <a:off x="3216130" y="2404596"/>
            <a:ext cx="3853908" cy="774332"/>
          </a:xfrm>
          <a:prstGeom prst="straightConnector1">
            <a:avLst/>
          </a:prstGeom>
          <a:ln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ovéPole 16"/>
          <p:cNvSpPr txBox="1"/>
          <p:nvPr/>
        </p:nvSpPr>
        <p:spPr>
          <a:xfrm>
            <a:off x="1331640" y="4509120"/>
            <a:ext cx="376898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U</a:t>
            </a:r>
            <a:r>
              <a:rPr lang="cs-CZ" b="1" dirty="0" err="1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živatel</a:t>
            </a:r>
            <a:r>
              <a:rPr lang="cs-CZ" b="1" dirty="0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 UREDNICE22</a:t>
            </a:r>
            <a:endParaRPr lang="en-US" b="1" dirty="0" smtClean="0">
              <a:solidFill>
                <a:schemeClr val="accent4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cs-CZ" dirty="0" err="1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s</a:t>
            </a:r>
            <a:r>
              <a:rPr lang="cs-CZ" dirty="0" err="1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elect</a:t>
            </a:r>
            <a:r>
              <a:rPr lang="cs-CZ" dirty="0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* </a:t>
            </a:r>
            <a:r>
              <a:rPr lang="cs-CZ" dirty="0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obyvatele</a:t>
            </a:r>
          </a:p>
          <a:p>
            <a:r>
              <a:rPr lang="en-US" dirty="0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where </a:t>
            </a:r>
            <a:r>
              <a:rPr lang="en-US" dirty="0" err="1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cislo_op</a:t>
            </a:r>
            <a:r>
              <a:rPr lang="en-US" dirty="0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=‘111111111’</a:t>
            </a:r>
            <a:endParaRPr lang="cs-CZ" dirty="0">
              <a:solidFill>
                <a:schemeClr val="accent4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5436096" y="4941168"/>
            <a:ext cx="3456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t"/>
            <a:r>
              <a:rPr lang="cs-CZ" b="1" dirty="0" smtClean="0"/>
              <a:t>Novák</a:t>
            </a:r>
            <a:r>
              <a:rPr lang="en-US" b="1" dirty="0" smtClean="0"/>
              <a:t>     </a:t>
            </a:r>
            <a:r>
              <a:rPr lang="cs-CZ" b="1" dirty="0" smtClean="0"/>
              <a:t>Adam</a:t>
            </a:r>
            <a:r>
              <a:rPr lang="en-US" dirty="0" smtClean="0"/>
              <a:t>          </a:t>
            </a:r>
            <a:r>
              <a:rPr lang="cs-CZ" b="1" dirty="0" smtClean="0"/>
              <a:t>Zelená </a:t>
            </a:r>
            <a:r>
              <a:rPr lang="cs-CZ" b="1" dirty="0"/>
              <a:t>2</a:t>
            </a:r>
            <a:endParaRPr lang="cs-CZ" dirty="0"/>
          </a:p>
          <a:p>
            <a:pPr fontAlgn="t"/>
            <a:r>
              <a:rPr lang="cs-CZ" b="1" dirty="0" smtClean="0"/>
              <a:t>Cheb</a:t>
            </a:r>
            <a:r>
              <a:rPr lang="en-US" b="1" dirty="0" smtClean="0"/>
              <a:t>      </a:t>
            </a:r>
            <a:r>
              <a:rPr lang="cs-CZ" b="1" dirty="0" smtClean="0"/>
              <a:t>111111111</a:t>
            </a:r>
            <a:endParaRPr lang="cs-CZ" dirty="0"/>
          </a:p>
        </p:txBody>
      </p:sp>
      <p:sp>
        <p:nvSpPr>
          <p:cNvPr id="19" name="TextovéPole 18"/>
          <p:cNvSpPr txBox="1"/>
          <p:nvPr/>
        </p:nvSpPr>
        <p:spPr>
          <a:xfrm>
            <a:off x="5436096" y="5847655"/>
            <a:ext cx="3456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t"/>
            <a:r>
              <a:rPr lang="cs-CZ" b="1" dirty="0" smtClean="0"/>
              <a:t>Novák</a:t>
            </a:r>
            <a:r>
              <a:rPr lang="en-US" b="1" dirty="0" smtClean="0"/>
              <a:t>     </a:t>
            </a:r>
            <a:r>
              <a:rPr lang="cs-CZ" b="1" dirty="0" smtClean="0"/>
              <a:t>Adam</a:t>
            </a:r>
            <a:r>
              <a:rPr lang="en-US" dirty="0" smtClean="0"/>
              <a:t>          </a:t>
            </a:r>
            <a:r>
              <a:rPr lang="cs-CZ" b="1" dirty="0" smtClean="0"/>
              <a:t>Žlutá 7</a:t>
            </a:r>
            <a:endParaRPr lang="cs-CZ" dirty="0"/>
          </a:p>
          <a:p>
            <a:pPr fontAlgn="t"/>
            <a:r>
              <a:rPr lang="cs-CZ" b="1" dirty="0" smtClean="0"/>
              <a:t>Cheb</a:t>
            </a:r>
            <a:r>
              <a:rPr lang="en-US" b="1" dirty="0" smtClean="0"/>
              <a:t>      </a:t>
            </a:r>
            <a:r>
              <a:rPr lang="cs-CZ" b="1" dirty="0" smtClean="0"/>
              <a:t>111111111</a:t>
            </a:r>
            <a:endParaRPr lang="cs-CZ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1331640" y="5818038"/>
            <a:ext cx="37689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Select</a:t>
            </a:r>
            <a:r>
              <a:rPr lang="cs-CZ" dirty="0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* </a:t>
            </a:r>
            <a:r>
              <a:rPr lang="cs-CZ" dirty="0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obyvatele</a:t>
            </a:r>
          </a:p>
          <a:p>
            <a:r>
              <a:rPr lang="en-US" dirty="0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where </a:t>
            </a:r>
            <a:r>
              <a:rPr lang="en-US" dirty="0" err="1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cislo_op</a:t>
            </a:r>
            <a:r>
              <a:rPr lang="en-US" dirty="0" smtClean="0">
                <a:solidFill>
                  <a:schemeClr val="accent4"/>
                </a:solidFill>
                <a:latin typeface="Courier New" pitchFamily="49" charset="0"/>
                <a:cs typeface="Courier New" pitchFamily="49" charset="0"/>
              </a:rPr>
              <a:t>=‘111111111’</a:t>
            </a:r>
            <a:endParaRPr lang="cs-CZ" dirty="0">
              <a:solidFill>
                <a:schemeClr val="accent4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1331640" y="5435932"/>
            <a:ext cx="1011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 smtClean="0">
                <a:solidFill>
                  <a:schemeClr val="accent3"/>
                </a:solidFill>
                <a:latin typeface="Courier New" pitchFamily="49" charset="0"/>
                <a:cs typeface="Courier New" pitchFamily="49" charset="0"/>
              </a:rPr>
              <a:t>Commit</a:t>
            </a:r>
            <a:endParaRPr lang="cs-CZ" dirty="0">
              <a:solidFill>
                <a:schemeClr val="accent3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2" name="Šipka doprava 21"/>
          <p:cNvSpPr/>
          <p:nvPr/>
        </p:nvSpPr>
        <p:spPr>
          <a:xfrm>
            <a:off x="5100620" y="5086925"/>
            <a:ext cx="335476" cy="43030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3" name="Šipka doprava 22"/>
          <p:cNvSpPr/>
          <p:nvPr/>
        </p:nvSpPr>
        <p:spPr>
          <a:xfrm>
            <a:off x="5076056" y="5949280"/>
            <a:ext cx="335476" cy="43030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4" name="Obrázek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4395" y="2791762"/>
            <a:ext cx="637516" cy="671069"/>
          </a:xfrm>
          <a:prstGeom prst="rect">
            <a:avLst/>
          </a:prstGeom>
        </p:spPr>
      </p:pic>
      <p:sp>
        <p:nvSpPr>
          <p:cNvPr id="24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Europen - Vílanec u Jihlavy (16.10.2012)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1478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66000" y="66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7341E-7 L -0.11198 0.00116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608" y="46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  <p:set>
                                      <p:cBhvr>
                                        <p:cTn id="5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FFFFFF"/>
                                      </p:to>
                                    </p:animClr>
                                    <p:set>
                                      <p:cBhvr>
                                        <p:cTn id="6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9D7E7"/>
                                      </p:to>
                                    </p:animClr>
                                    <p:set>
                                      <p:cBhvr>
                                        <p:cTn id="6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  <p:bldP spid="6" grpId="1" animBg="1"/>
      <p:bldP spid="6" grpId="2" animBg="1"/>
      <p:bldP spid="7" grpId="0" animBg="1"/>
      <p:bldP spid="8" grpId="0"/>
      <p:bldP spid="10" grpId="0" animBg="1"/>
      <p:bldP spid="11" grpId="0" animBg="1"/>
      <p:bldP spid="17" grpId="0"/>
      <p:bldP spid="18" grpId="0"/>
      <p:bldP spid="19" grpId="0"/>
      <p:bldP spid="20" grpId="0"/>
      <p:bldP spid="21" grpId="0"/>
      <p:bldP spid="22" grpId="0" animBg="1"/>
      <p:bldP spid="2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UNDO</a:t>
            </a:r>
            <a:endParaRPr lang="cs-CZ" dirty="0"/>
          </a:p>
        </p:txBody>
      </p:sp>
      <p:sp>
        <p:nvSpPr>
          <p:cNvPr id="7" name="Obdélník 6"/>
          <p:cNvSpPr/>
          <p:nvPr/>
        </p:nvSpPr>
        <p:spPr>
          <a:xfrm>
            <a:off x="6667772" y="1628800"/>
            <a:ext cx="2304256" cy="26997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7135824" y="2590740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UNDO</a:t>
            </a:r>
            <a:endParaRPr lang="cs-CZ" b="1" dirty="0">
              <a:solidFill>
                <a:schemeClr val="bg1"/>
              </a:solidFill>
            </a:endParaRPr>
          </a:p>
        </p:txBody>
      </p:sp>
      <p:sp>
        <p:nvSpPr>
          <p:cNvPr id="12" name="Zástupný symbol pro obsah 11"/>
          <p:cNvSpPr>
            <a:spLocks noGrp="1"/>
          </p:cNvSpPr>
          <p:nvPr>
            <p:ph idx="1"/>
          </p:nvPr>
        </p:nvSpPr>
        <p:spPr>
          <a:xfrm>
            <a:off x="1403648" y="1436712"/>
            <a:ext cx="7498080" cy="4800600"/>
          </a:xfrm>
        </p:spPr>
        <p:txBody>
          <a:bodyPr/>
          <a:lstStyle/>
          <a:p>
            <a:r>
              <a:rPr lang="cs-CZ" dirty="0" smtClean="0"/>
              <a:t>UNDO se zaplňuje</a:t>
            </a:r>
          </a:p>
          <a:p>
            <a:pPr marL="82296" indent="0">
              <a:buNone/>
            </a:pPr>
            <a:r>
              <a:rPr lang="cs-CZ" dirty="0" smtClean="0"/>
              <a:t>   postupně</a:t>
            </a:r>
          </a:p>
          <a:p>
            <a:r>
              <a:rPr lang="cs-CZ" dirty="0" smtClean="0"/>
              <a:t>Když se dojde na konec</a:t>
            </a:r>
          </a:p>
          <a:p>
            <a:pPr marL="82296" indent="0">
              <a:buNone/>
            </a:pPr>
            <a:r>
              <a:rPr lang="cs-CZ" dirty="0" smtClean="0"/>
              <a:t>   začne se opět od začátku</a:t>
            </a:r>
          </a:p>
          <a:p>
            <a:r>
              <a:rPr lang="cs-CZ" dirty="0" smtClean="0"/>
              <a:t>Časem dojde k přepisování</a:t>
            </a:r>
          </a:p>
          <a:p>
            <a:r>
              <a:rPr lang="cs-CZ" dirty="0" smtClean="0"/>
              <a:t>A to je přesně ta hranice, do kdy fungují </a:t>
            </a:r>
            <a:r>
              <a:rPr lang="cs-CZ" dirty="0" err="1" smtClean="0"/>
              <a:t>Oracle</a:t>
            </a:r>
            <a:r>
              <a:rPr lang="cs-CZ" dirty="0" smtClean="0"/>
              <a:t> </a:t>
            </a:r>
            <a:r>
              <a:rPr lang="cs-CZ" dirty="0" err="1" smtClean="0"/>
              <a:t>flashback</a:t>
            </a:r>
            <a:r>
              <a:rPr lang="cs-CZ" dirty="0" smtClean="0"/>
              <a:t> technologie</a:t>
            </a:r>
            <a:endParaRPr lang="cs-CZ" dirty="0"/>
          </a:p>
        </p:txBody>
      </p:sp>
      <p:sp>
        <p:nvSpPr>
          <p:cNvPr id="25" name="TextovéPole 24"/>
          <p:cNvSpPr txBox="1"/>
          <p:nvPr/>
        </p:nvSpPr>
        <p:spPr>
          <a:xfrm>
            <a:off x="7020272" y="3178927"/>
            <a:ext cx="1411696" cy="369332"/>
          </a:xfrm>
          <a:prstGeom prst="rect">
            <a:avLst/>
          </a:prstGeom>
          <a:solidFill>
            <a:schemeClr val="accent2"/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Zelen</a:t>
            </a:r>
            <a:r>
              <a:rPr lang="cs-CZ" dirty="0" smtClean="0">
                <a:latin typeface="Courier New" pitchFamily="49" charset="0"/>
                <a:cs typeface="Courier New" pitchFamily="49" charset="0"/>
              </a:rPr>
              <a:t>á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2</a:t>
            </a:r>
            <a:endParaRPr lang="cs-CZ" dirty="0"/>
          </a:p>
        </p:txBody>
      </p:sp>
      <p:sp>
        <p:nvSpPr>
          <p:cNvPr id="26" name="TextovéPole 25"/>
          <p:cNvSpPr txBox="1"/>
          <p:nvPr/>
        </p:nvSpPr>
        <p:spPr>
          <a:xfrm>
            <a:off x="7020272" y="3635732"/>
            <a:ext cx="1411696" cy="369332"/>
          </a:xfrm>
          <a:prstGeom prst="rect">
            <a:avLst/>
          </a:prstGeom>
          <a:solidFill>
            <a:schemeClr val="accent2"/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urier New" pitchFamily="49" charset="0"/>
                <a:cs typeface="Courier New" pitchFamily="49" charset="0"/>
              </a:rPr>
              <a:t>Veveří 11</a:t>
            </a:r>
            <a:endParaRPr lang="cs-CZ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7" name="TextovéPole 26"/>
          <p:cNvSpPr txBox="1"/>
          <p:nvPr/>
        </p:nvSpPr>
        <p:spPr>
          <a:xfrm>
            <a:off x="7020272" y="2708920"/>
            <a:ext cx="1411696" cy="369332"/>
          </a:xfrm>
          <a:prstGeom prst="rect">
            <a:avLst/>
          </a:prstGeom>
          <a:solidFill>
            <a:schemeClr val="accent2"/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urier New" pitchFamily="49" charset="0"/>
                <a:cs typeface="Courier New" pitchFamily="49" charset="0"/>
              </a:rPr>
              <a:t>Květná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2</a:t>
            </a:r>
            <a:endParaRPr lang="cs-CZ" dirty="0"/>
          </a:p>
        </p:txBody>
      </p:sp>
      <p:sp>
        <p:nvSpPr>
          <p:cNvPr id="28" name="TextovéPole 27"/>
          <p:cNvSpPr txBox="1"/>
          <p:nvPr/>
        </p:nvSpPr>
        <p:spPr>
          <a:xfrm>
            <a:off x="7020272" y="2267580"/>
            <a:ext cx="1411696" cy="369332"/>
          </a:xfrm>
          <a:prstGeom prst="rect">
            <a:avLst/>
          </a:prstGeom>
          <a:solidFill>
            <a:schemeClr val="accent2"/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urier New" pitchFamily="49" charset="0"/>
                <a:cs typeface="Courier New" pitchFamily="49" charset="0"/>
              </a:rPr>
              <a:t>Plzeň</a:t>
            </a:r>
            <a:endParaRPr lang="cs-CZ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9" name="TextovéPole 28"/>
          <p:cNvSpPr txBox="1"/>
          <p:nvPr/>
        </p:nvSpPr>
        <p:spPr>
          <a:xfrm>
            <a:off x="7020272" y="1835532"/>
            <a:ext cx="1411696" cy="369332"/>
          </a:xfrm>
          <a:prstGeom prst="rect">
            <a:avLst/>
          </a:prstGeom>
          <a:solidFill>
            <a:schemeClr val="accent2"/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urier New" pitchFamily="49" charset="0"/>
                <a:cs typeface="Courier New" pitchFamily="49" charset="0"/>
              </a:rPr>
              <a:t>Praha</a:t>
            </a:r>
            <a:endParaRPr lang="cs-CZ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0" name="TextovéPole 29"/>
          <p:cNvSpPr txBox="1"/>
          <p:nvPr/>
        </p:nvSpPr>
        <p:spPr>
          <a:xfrm>
            <a:off x="7020272" y="3178927"/>
            <a:ext cx="1411696" cy="369332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urier New" pitchFamily="49" charset="0"/>
                <a:cs typeface="Courier New" pitchFamily="49" charset="0"/>
              </a:rPr>
              <a:t>Rakovník</a:t>
            </a:r>
            <a:endParaRPr lang="cs-CZ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4" name="Zahnutá šipka doprava 13"/>
          <p:cNvSpPr/>
          <p:nvPr/>
        </p:nvSpPr>
        <p:spPr>
          <a:xfrm flipV="1">
            <a:off x="5652120" y="1772816"/>
            <a:ext cx="864096" cy="2232248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1" name="Zástupný symbol pro zápatí 3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Europen - Vílanec u Jihlavy (16.10.2012)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3896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8" grpId="0" animBg="1"/>
      <p:bldP spid="29" grpId="0" animBg="1"/>
      <p:bldP spid="30" grpId="0" animBg="1"/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UNDO</a:t>
            </a:r>
            <a:endParaRPr lang="cs-CZ" dirty="0"/>
          </a:p>
        </p:txBody>
      </p:sp>
      <p:sp>
        <p:nvSpPr>
          <p:cNvPr id="12" name="Zástupný symbol pro obsah 11"/>
          <p:cNvSpPr>
            <a:spLocks noGrp="1"/>
          </p:cNvSpPr>
          <p:nvPr>
            <p:ph idx="1"/>
          </p:nvPr>
        </p:nvSpPr>
        <p:spPr>
          <a:xfrm>
            <a:off x="1403648" y="1436712"/>
            <a:ext cx="7498080" cy="4800600"/>
          </a:xfrm>
        </p:spPr>
        <p:txBody>
          <a:bodyPr>
            <a:normAutofit/>
          </a:bodyPr>
          <a:lstStyle/>
          <a:p>
            <a:r>
              <a:rPr lang="cs-CZ" dirty="0" smtClean="0"/>
              <a:t>Je možné </a:t>
            </a:r>
            <a:r>
              <a:rPr lang="cs-CZ" dirty="0"/>
              <a:t>definovat RETENTION </a:t>
            </a:r>
            <a:r>
              <a:rPr lang="cs-CZ" dirty="0" smtClean="0"/>
              <a:t>GUARANTEE</a:t>
            </a:r>
          </a:p>
          <a:p>
            <a:r>
              <a:rPr lang="cs-CZ" dirty="0" smtClean="0"/>
              <a:t>Je to čas, po který se původní hodnoty v UNDO určitě nebudou přepisovat</a:t>
            </a:r>
          </a:p>
          <a:p>
            <a:r>
              <a:rPr lang="cs-CZ" dirty="0" smtClean="0"/>
              <a:t>Teoreticky ale pak může dojít k tomu, že nové transakce se nespustí … budou čekat, než se jim uvolní místo v UNDO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Europen - Vílanec u Jihlavy (16.10.2012)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94544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Flashback</a:t>
            </a:r>
            <a:r>
              <a:rPr lang="cs-CZ" dirty="0" smtClean="0"/>
              <a:t> </a:t>
            </a:r>
            <a:r>
              <a:rPr lang="cs-CZ" dirty="0" err="1" smtClean="0"/>
              <a:t>query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cs typeface="Courier New" pitchFamily="49" charset="0"/>
              </a:rPr>
              <a:t>M</a:t>
            </a:r>
            <a:r>
              <a:rPr lang="cs-CZ" dirty="0" err="1" smtClean="0">
                <a:cs typeface="Courier New" pitchFamily="49" charset="0"/>
              </a:rPr>
              <a:t>ůžeme</a:t>
            </a:r>
            <a:r>
              <a:rPr lang="cs-CZ" dirty="0" smtClean="0">
                <a:cs typeface="Courier New" pitchFamily="49" charset="0"/>
              </a:rPr>
              <a:t> se dostat k historickým datům</a:t>
            </a:r>
          </a:p>
          <a:p>
            <a:r>
              <a:rPr lang="cs-CZ" dirty="0" smtClean="0">
                <a:cs typeface="Courier New" pitchFamily="49" charset="0"/>
              </a:rPr>
              <a:t>Typické použití</a:t>
            </a:r>
          </a:p>
          <a:p>
            <a:pPr marL="82296" indent="0">
              <a:buNone/>
            </a:pPr>
            <a:r>
              <a:rPr lang="cs-CZ" sz="2000" dirty="0" err="1" smtClean="0">
                <a:latin typeface="Courier New" pitchFamily="49" charset="0"/>
                <a:cs typeface="Courier New" pitchFamily="49" charset="0"/>
              </a:rPr>
              <a:t>Create</a:t>
            </a:r>
            <a:r>
              <a:rPr lang="cs-CZ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cs typeface="Courier New" pitchFamily="49" charset="0"/>
              </a:rPr>
              <a:t>table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OBYVATELE</a:t>
            </a:r>
            <a:r>
              <a:rPr lang="cs-CZ" sz="2000" dirty="0">
                <a:latin typeface="Courier New" pitchFamily="49" charset="0"/>
                <a:cs typeface="Courier New" pitchFamily="49" charset="0"/>
              </a:rPr>
              <a:t>1 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pPr marL="82296" indent="0">
              <a:buNone/>
            </a:pPr>
            <a:r>
              <a:rPr lang="cs-CZ" sz="2000" dirty="0">
                <a:latin typeface="Courier New" pitchFamily="49" charset="0"/>
                <a:cs typeface="Courier New" pitchFamily="49" charset="0"/>
              </a:rPr>
              <a:t>as </a:t>
            </a:r>
            <a:r>
              <a:rPr lang="cs-CZ" sz="2000" dirty="0" err="1">
                <a:latin typeface="Courier New" pitchFamily="49" charset="0"/>
                <a:cs typeface="Courier New" pitchFamily="49" charset="0"/>
              </a:rPr>
              <a:t>select</a:t>
            </a:r>
            <a:r>
              <a:rPr lang="cs-CZ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* from OBYVATELE</a:t>
            </a:r>
          </a:p>
          <a:p>
            <a:pPr marL="82296" indent="0">
              <a:buNone/>
            </a:pPr>
            <a:r>
              <a:rPr lang="cs-CZ" sz="2000" dirty="0"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s of timestamp &lt;p</a:t>
            </a:r>
            <a:r>
              <a:rPr lang="cs-CZ" sz="2000" dirty="0" err="1">
                <a:latin typeface="Courier New" pitchFamily="49" charset="0"/>
                <a:cs typeface="Courier New" pitchFamily="49" charset="0"/>
              </a:rPr>
              <a:t>řesný</a:t>
            </a:r>
            <a:r>
              <a:rPr lang="cs-CZ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dirty="0" smtClean="0">
                <a:latin typeface="Courier New" pitchFamily="49" charset="0"/>
                <a:cs typeface="Courier New" pitchFamily="49" charset="0"/>
              </a:rPr>
              <a:t>čas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nebo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SCN&gt;</a:t>
            </a:r>
            <a:endParaRPr lang="cs-CZ" dirty="0">
              <a:cs typeface="Courier New" pitchFamily="49" charset="0"/>
            </a:endParaRPr>
          </a:p>
          <a:p>
            <a:r>
              <a:rPr lang="cs-CZ" dirty="0" smtClean="0">
                <a:cs typeface="Courier New" pitchFamily="49" charset="0"/>
              </a:rPr>
              <a:t>Místo přesného času lze použít tzv. SCN (</a:t>
            </a:r>
            <a:r>
              <a:rPr lang="cs-CZ" dirty="0" err="1" smtClean="0">
                <a:cs typeface="Courier New" pitchFamily="49" charset="0"/>
              </a:rPr>
              <a:t>System</a:t>
            </a:r>
            <a:r>
              <a:rPr lang="cs-CZ" dirty="0" smtClean="0">
                <a:cs typeface="Courier New" pitchFamily="49" charset="0"/>
              </a:rPr>
              <a:t> </a:t>
            </a:r>
            <a:r>
              <a:rPr lang="cs-CZ" dirty="0" err="1" smtClean="0">
                <a:cs typeface="Courier New" pitchFamily="49" charset="0"/>
              </a:rPr>
              <a:t>Change</a:t>
            </a:r>
            <a:r>
              <a:rPr lang="cs-CZ" dirty="0" smtClean="0">
                <a:cs typeface="Courier New" pitchFamily="49" charset="0"/>
              </a:rPr>
              <a:t> </a:t>
            </a:r>
            <a:r>
              <a:rPr lang="cs-CZ" dirty="0" err="1" smtClean="0">
                <a:cs typeface="Courier New" pitchFamily="49" charset="0"/>
              </a:rPr>
              <a:t>Number</a:t>
            </a:r>
            <a:r>
              <a:rPr lang="cs-CZ" dirty="0" smtClean="0">
                <a:cs typeface="Courier New" pitchFamily="49" charset="0"/>
              </a:rPr>
              <a:t>)</a:t>
            </a:r>
          </a:p>
          <a:p>
            <a:r>
              <a:rPr lang="cs-CZ" dirty="0" smtClean="0">
                <a:cs typeface="Courier New" pitchFamily="49" charset="0"/>
              </a:rPr>
              <a:t>Synchronizaci všech souborů – vznik nového SCN – provádí </a:t>
            </a:r>
            <a:r>
              <a:rPr lang="cs-CZ" dirty="0" err="1" smtClean="0">
                <a:cs typeface="Courier New" pitchFamily="49" charset="0"/>
              </a:rPr>
              <a:t>Oracle</a:t>
            </a:r>
            <a:r>
              <a:rPr lang="cs-CZ" dirty="0" smtClean="0">
                <a:cs typeface="Courier New" pitchFamily="49" charset="0"/>
              </a:rPr>
              <a:t> každé </a:t>
            </a:r>
            <a:r>
              <a:rPr lang="cs-CZ" dirty="0" err="1" smtClean="0">
                <a:cs typeface="Courier New" pitchFamily="49" charset="0"/>
              </a:rPr>
              <a:t>max</a:t>
            </a:r>
            <a:r>
              <a:rPr lang="cs-CZ" dirty="0" smtClean="0">
                <a:cs typeface="Courier New" pitchFamily="49" charset="0"/>
              </a:rPr>
              <a:t> 3 s</a:t>
            </a:r>
            <a:endParaRPr lang="en-US" dirty="0" smtClean="0">
              <a:cs typeface="Courier New" pitchFamily="49" charset="0"/>
            </a:endParaRPr>
          </a:p>
          <a:p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pPr marL="82296" indent="0">
              <a:buNone/>
            </a:pPr>
            <a:endParaRPr lang="cs-CZ" sz="2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Europen - Vílanec u Jihlavy (16.10.2012)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6776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Flashback</a:t>
            </a:r>
            <a:r>
              <a:rPr lang="cs-CZ" dirty="0" smtClean="0"/>
              <a:t> </a:t>
            </a:r>
            <a:r>
              <a:rPr lang="cs-CZ" dirty="0" err="1" smtClean="0"/>
              <a:t>version</a:t>
            </a:r>
            <a:r>
              <a:rPr lang="cs-CZ" dirty="0" smtClean="0"/>
              <a:t> </a:t>
            </a:r>
            <a:r>
              <a:rPr lang="cs-CZ" dirty="0" err="1" smtClean="0"/>
              <a:t>query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>
                <a:cs typeface="Courier New" pitchFamily="49" charset="0"/>
              </a:rPr>
              <a:t>Je rozšířením </a:t>
            </a:r>
            <a:r>
              <a:rPr lang="cs-CZ" dirty="0" err="1" smtClean="0">
                <a:cs typeface="Courier New" pitchFamily="49" charset="0"/>
              </a:rPr>
              <a:t>Flashback</a:t>
            </a:r>
            <a:r>
              <a:rPr lang="cs-CZ" dirty="0" smtClean="0">
                <a:cs typeface="Courier New" pitchFamily="49" charset="0"/>
              </a:rPr>
              <a:t> </a:t>
            </a:r>
            <a:r>
              <a:rPr lang="cs-CZ" dirty="0" err="1" smtClean="0">
                <a:cs typeface="Courier New" pitchFamily="49" charset="0"/>
              </a:rPr>
              <a:t>query</a:t>
            </a:r>
            <a:endParaRPr lang="cs-CZ" dirty="0" smtClean="0">
              <a:cs typeface="Courier New" pitchFamily="49" charset="0"/>
            </a:endParaRPr>
          </a:p>
          <a:p>
            <a:r>
              <a:rPr lang="cs-CZ" dirty="0" smtClean="0">
                <a:cs typeface="Courier New" pitchFamily="49" charset="0"/>
              </a:rPr>
              <a:t>Umí</a:t>
            </a:r>
            <a:r>
              <a:rPr lang="en-US" dirty="0" smtClean="0">
                <a:cs typeface="Courier New" pitchFamily="49" charset="0"/>
              </a:rPr>
              <a:t> </a:t>
            </a:r>
            <a:r>
              <a:rPr lang="cs-CZ" dirty="0" smtClean="0">
                <a:cs typeface="Courier New" pitchFamily="49" charset="0"/>
              </a:rPr>
              <a:t>vypsat komplet historii dat v tabulce:</a:t>
            </a:r>
            <a:endParaRPr lang="en-US" dirty="0">
              <a:cs typeface="Courier New" pitchFamily="49" charset="0"/>
            </a:endParaRPr>
          </a:p>
          <a:p>
            <a:pPr marL="82296" indent="0">
              <a:buNone/>
            </a:pPr>
            <a:r>
              <a:rPr lang="cs-CZ" sz="2000" dirty="0" err="1" smtClean="0">
                <a:latin typeface="Courier New" pitchFamily="49" charset="0"/>
                <a:cs typeface="Courier New" pitchFamily="49" charset="0"/>
              </a:rPr>
              <a:t>select</a:t>
            </a:r>
            <a:r>
              <a:rPr lang="cs-CZ" sz="2000" dirty="0" smtClean="0">
                <a:latin typeface="Courier New" pitchFamily="49" charset="0"/>
                <a:cs typeface="Courier New" pitchFamily="49" charset="0"/>
              </a:rPr>
              <a:t> adresa, </a:t>
            </a:r>
            <a:r>
              <a:rPr lang="cs-CZ" sz="2000" dirty="0" err="1" smtClean="0">
                <a:latin typeface="Courier New" pitchFamily="49" charset="0"/>
                <a:cs typeface="Courier New" pitchFamily="49" charset="0"/>
              </a:rPr>
              <a:t>cislo_op</a:t>
            </a:r>
            <a:r>
              <a:rPr lang="cs-CZ" sz="2000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pPr marL="82296" indent="0">
              <a:buNone/>
            </a:pPr>
            <a:r>
              <a:rPr lang="cs-CZ" sz="2000" dirty="0" err="1" smtClean="0">
                <a:latin typeface="Courier New" pitchFamily="49" charset="0"/>
                <a:cs typeface="Courier New" pitchFamily="49" charset="0"/>
              </a:rPr>
              <a:t>versions_starttime</a:t>
            </a:r>
            <a:r>
              <a:rPr lang="cs-CZ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dirty="0" smtClean="0">
                <a:latin typeface="Courier New" pitchFamily="49" charset="0"/>
                <a:cs typeface="Courier New" pitchFamily="49" charset="0"/>
              </a:rPr>
              <a:t>as start</a:t>
            </a:r>
            <a:r>
              <a:rPr lang="cs-CZ" sz="2000" dirty="0" smtClean="0">
                <a:latin typeface="Courier New" pitchFamily="49" charset="0"/>
                <a:cs typeface="Courier New" pitchFamily="49" charset="0"/>
              </a:rPr>
              <a:t>,</a:t>
            </a:r>
          </a:p>
          <a:p>
            <a:pPr marL="82296" indent="0">
              <a:buNone/>
            </a:pPr>
            <a:r>
              <a:rPr lang="cs-CZ" sz="2000" dirty="0" err="1" smtClean="0">
                <a:latin typeface="Courier New" pitchFamily="49" charset="0"/>
                <a:cs typeface="Courier New" pitchFamily="49" charset="0"/>
              </a:rPr>
              <a:t>versions_endtime</a:t>
            </a:r>
            <a:r>
              <a:rPr lang="cs-CZ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dirty="0" smtClean="0">
                <a:latin typeface="Courier New" pitchFamily="49" charset="0"/>
                <a:cs typeface="Courier New" pitchFamily="49" charset="0"/>
              </a:rPr>
              <a:t>as </a:t>
            </a:r>
            <a:r>
              <a:rPr lang="cs-CZ" sz="2000" dirty="0" smtClean="0">
                <a:latin typeface="Courier New" pitchFamily="49" charset="0"/>
                <a:cs typeface="Courier New" pitchFamily="49" charset="0"/>
              </a:rPr>
              <a:t>end,</a:t>
            </a:r>
          </a:p>
          <a:p>
            <a:pPr marL="82296" indent="0">
              <a:buNone/>
            </a:pPr>
            <a:r>
              <a:rPr lang="cs-CZ" sz="2000" dirty="0" err="1" smtClean="0">
                <a:latin typeface="Courier New" pitchFamily="49" charset="0"/>
                <a:cs typeface="Courier New" pitchFamily="49" charset="0"/>
              </a:rPr>
              <a:t>versions_operation</a:t>
            </a:r>
            <a:r>
              <a:rPr lang="cs-CZ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dirty="0" smtClean="0">
                <a:latin typeface="Courier New" pitchFamily="49" charset="0"/>
                <a:cs typeface="Courier New" pitchFamily="49" charset="0"/>
              </a:rPr>
              <a:t>as op </a:t>
            </a:r>
            <a:endParaRPr lang="cs-CZ" sz="2000" dirty="0" smtClean="0">
              <a:latin typeface="Courier New" pitchFamily="49" charset="0"/>
              <a:cs typeface="Courier New" pitchFamily="49" charset="0"/>
            </a:endParaRPr>
          </a:p>
          <a:p>
            <a:pPr marL="82296" indent="0">
              <a:buNone/>
            </a:pPr>
            <a:r>
              <a:rPr lang="cs-CZ" sz="2000" dirty="0" err="1" smtClean="0">
                <a:latin typeface="Courier New" pitchFamily="49" charset="0"/>
                <a:cs typeface="Courier New" pitchFamily="49" charset="0"/>
              </a:rPr>
              <a:t>from</a:t>
            </a:r>
            <a:r>
              <a:rPr lang="cs-CZ" sz="2000" dirty="0" smtClean="0">
                <a:latin typeface="Courier New" pitchFamily="49" charset="0"/>
                <a:cs typeface="Courier New" pitchFamily="49" charset="0"/>
              </a:rPr>
              <a:t> obyvatele</a:t>
            </a:r>
          </a:p>
          <a:p>
            <a:pPr marL="82296" indent="0">
              <a:buNone/>
            </a:pPr>
            <a:endParaRPr lang="cs-CZ" sz="2000" dirty="0" smtClean="0">
              <a:latin typeface="Courier New" pitchFamily="49" charset="0"/>
              <a:cs typeface="Courier New" pitchFamily="49" charset="0"/>
            </a:endParaRPr>
          </a:p>
          <a:p>
            <a:pPr marL="82296" indent="0">
              <a:buNone/>
            </a:pPr>
            <a:r>
              <a:rPr lang="cs-CZ" sz="1800" dirty="0" smtClean="0">
                <a:latin typeface="Courier New" pitchFamily="49" charset="0"/>
                <a:cs typeface="Courier New" pitchFamily="49" charset="0"/>
              </a:rPr>
              <a:t>Adresa   </a:t>
            </a:r>
            <a:r>
              <a:rPr lang="cs-CZ" sz="1800" dirty="0" err="1" smtClean="0">
                <a:latin typeface="Courier New" pitchFamily="49" charset="0"/>
                <a:cs typeface="Courier New" pitchFamily="49" charset="0"/>
              </a:rPr>
              <a:t>Cislo_op</a:t>
            </a:r>
            <a:r>
              <a:rPr lang="cs-CZ" sz="1800" dirty="0" smtClean="0">
                <a:latin typeface="Courier New" pitchFamily="49" charset="0"/>
                <a:cs typeface="Courier New" pitchFamily="49" charset="0"/>
              </a:rPr>
              <a:t>  Start          End            Op</a:t>
            </a:r>
          </a:p>
          <a:p>
            <a:pPr marL="82296" indent="0">
              <a:buNone/>
            </a:pPr>
            <a:r>
              <a:rPr lang="cs-CZ" sz="1800" dirty="0" smtClean="0">
                <a:latin typeface="Courier New" pitchFamily="49" charset="0"/>
                <a:cs typeface="Courier New" pitchFamily="49" charset="0"/>
              </a:rPr>
              <a:t>---------------------------------------------------</a:t>
            </a:r>
          </a:p>
          <a:p>
            <a:pPr marL="82296" indent="0">
              <a:buNone/>
            </a:pPr>
            <a:r>
              <a:rPr lang="cs-CZ" sz="1800" dirty="0" smtClean="0">
                <a:latin typeface="Courier New" pitchFamily="49" charset="0"/>
                <a:cs typeface="Courier New" pitchFamily="49" charset="0"/>
              </a:rPr>
              <a:t>Zelená 2 111111111 01.12.11 </a:t>
            </a:r>
            <a:r>
              <a:rPr lang="cs-CZ" sz="1800" dirty="0" smtClean="0">
                <a:latin typeface="Courier New" pitchFamily="49" charset="0"/>
                <a:cs typeface="Courier New" pitchFamily="49" charset="0"/>
              </a:rPr>
              <a:t>0</a:t>
            </a:r>
            <a:r>
              <a:rPr lang="cs-CZ" sz="1800" dirty="0" smtClean="0">
                <a:latin typeface="Courier New" pitchFamily="49" charset="0"/>
                <a:cs typeface="Courier New" pitchFamily="49" charset="0"/>
              </a:rPr>
              <a:t>7:35  </a:t>
            </a:r>
            <a:r>
              <a:rPr lang="cs-CZ" sz="1800" dirty="0" smtClean="0">
                <a:latin typeface="Courier New" pitchFamily="49" charset="0"/>
                <a:cs typeface="Courier New" pitchFamily="49" charset="0"/>
              </a:rPr>
              <a:t>03.07.12 15:45 U</a:t>
            </a:r>
          </a:p>
          <a:p>
            <a:pPr marL="82296" indent="0">
              <a:buNone/>
            </a:pPr>
            <a:r>
              <a:rPr lang="cs-CZ" sz="1800" dirty="0" smtClean="0">
                <a:latin typeface="Courier New" pitchFamily="49" charset="0"/>
                <a:cs typeface="Courier New" pitchFamily="49" charset="0"/>
              </a:rPr>
              <a:t>Horní 11 666666666 08.07.12 </a:t>
            </a:r>
            <a:r>
              <a:rPr lang="cs-CZ" sz="1800" dirty="0" smtClean="0">
                <a:latin typeface="Courier New" pitchFamily="49" charset="0"/>
                <a:cs typeface="Courier New" pitchFamily="49" charset="0"/>
              </a:rPr>
              <a:t>11:11  </a:t>
            </a:r>
            <a:r>
              <a:rPr lang="cs-CZ" sz="1800" dirty="0" smtClean="0">
                <a:latin typeface="Courier New" pitchFamily="49" charset="0"/>
                <a:cs typeface="Courier New" pitchFamily="49" charset="0"/>
              </a:rPr>
              <a:t>15.07.12 13:09 I</a:t>
            </a:r>
          </a:p>
          <a:p>
            <a:pPr marL="82296" indent="0">
              <a:buNone/>
            </a:pPr>
            <a:r>
              <a:rPr lang="cs-CZ" sz="1800" dirty="0" smtClean="0">
                <a:latin typeface="Courier New" pitchFamily="49" charset="0"/>
                <a:cs typeface="Courier New" pitchFamily="49" charset="0"/>
              </a:rPr>
              <a:t>Mostní </a:t>
            </a:r>
            <a:r>
              <a:rPr lang="cs-CZ" sz="1800" dirty="0">
                <a:latin typeface="Courier New" pitchFamily="49" charset="0"/>
                <a:cs typeface="Courier New" pitchFamily="49" charset="0"/>
              </a:rPr>
              <a:t>2 111111111 </a:t>
            </a:r>
            <a:r>
              <a:rPr lang="cs-CZ" sz="1800" dirty="0" smtClean="0">
                <a:latin typeface="Courier New" pitchFamily="49" charset="0"/>
                <a:cs typeface="Courier New" pitchFamily="49" charset="0"/>
              </a:rPr>
              <a:t>03.07.12 </a:t>
            </a:r>
            <a:r>
              <a:rPr lang="cs-CZ" sz="1800" dirty="0" smtClean="0">
                <a:latin typeface="Courier New" pitchFamily="49" charset="0"/>
                <a:cs typeface="Courier New" pitchFamily="49" charset="0"/>
              </a:rPr>
              <a:t>15:45  </a:t>
            </a:r>
            <a:r>
              <a:rPr lang="cs-CZ" sz="1800" dirty="0" smtClean="0">
                <a:latin typeface="Courier New" pitchFamily="49" charset="0"/>
                <a:cs typeface="Courier New" pitchFamily="49" charset="0"/>
              </a:rPr>
              <a:t>17.07.12 09:11 </a:t>
            </a:r>
            <a:r>
              <a:rPr lang="cs-CZ" sz="1800" dirty="0">
                <a:latin typeface="Courier New" pitchFamily="49" charset="0"/>
                <a:cs typeface="Courier New" pitchFamily="49" charset="0"/>
              </a:rPr>
              <a:t>U</a:t>
            </a:r>
          </a:p>
          <a:p>
            <a:pPr marL="82296" indent="0">
              <a:buNone/>
            </a:pPr>
            <a:r>
              <a:rPr lang="cs-CZ" sz="1800" dirty="0" smtClean="0">
                <a:latin typeface="Courier New" pitchFamily="49" charset="0"/>
                <a:cs typeface="Courier New" pitchFamily="49" charset="0"/>
              </a:rPr>
              <a:t>Květná 9 333333333 17.06.11 </a:t>
            </a:r>
            <a:r>
              <a:rPr lang="cs-CZ" sz="1800" dirty="0" smtClean="0">
                <a:latin typeface="Courier New" pitchFamily="49" charset="0"/>
                <a:cs typeface="Courier New" pitchFamily="49" charset="0"/>
              </a:rPr>
              <a:t>12:23  </a:t>
            </a:r>
            <a:r>
              <a:rPr lang="cs-CZ" sz="1800" dirty="0" smtClean="0">
                <a:latin typeface="Courier New" pitchFamily="49" charset="0"/>
                <a:cs typeface="Courier New" pitchFamily="49" charset="0"/>
              </a:rPr>
              <a:t>21.07.12 08:45 D </a:t>
            </a:r>
            <a:endParaRPr lang="cs-CZ" sz="1800" dirty="0">
              <a:latin typeface="Courier New" pitchFamily="49" charset="0"/>
              <a:cs typeface="Courier New" pitchFamily="49" charset="0"/>
            </a:endParaRPr>
          </a:p>
          <a:p>
            <a:pPr marL="82296" indent="0">
              <a:buNone/>
            </a:pPr>
            <a:endParaRPr lang="cs-CZ" sz="1800" dirty="0" smtClean="0">
              <a:latin typeface="Courier New" pitchFamily="49" charset="0"/>
              <a:cs typeface="Courier New" pitchFamily="49" charset="0"/>
            </a:endParaRPr>
          </a:p>
          <a:p>
            <a:pPr marL="82296" indent="0">
              <a:buNone/>
            </a:pPr>
            <a:r>
              <a:rPr lang="cs-CZ" sz="1800" dirty="0" smtClean="0">
                <a:latin typeface="Courier New" pitchFamily="49" charset="0"/>
                <a:cs typeface="Courier New" pitchFamily="49" charset="0"/>
              </a:rPr>
              <a:t>       </a:t>
            </a:r>
            <a:endParaRPr lang="cs-CZ" sz="1800" dirty="0">
              <a:latin typeface="Courier New" pitchFamily="49" charset="0"/>
              <a:cs typeface="Courier New" pitchFamily="49" charset="0"/>
            </a:endParaRPr>
          </a:p>
          <a:p>
            <a:pPr marL="82296" indent="0">
              <a:buNone/>
            </a:pPr>
            <a:endParaRPr lang="cs-CZ" sz="2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Europen - Vílanec u Jihlavy (16.10.2012)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5387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Flashback</a:t>
            </a:r>
            <a:r>
              <a:rPr lang="cs-CZ" dirty="0" smtClean="0"/>
              <a:t> table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Tabulku posuneme zpět v čase </a:t>
            </a:r>
          </a:p>
          <a:p>
            <a:pPr marL="82296" indent="0">
              <a:buNone/>
            </a:pPr>
            <a:r>
              <a:rPr lang="cs-CZ" sz="2000" dirty="0" err="1" smtClean="0">
                <a:latin typeface="Courier New" pitchFamily="49" charset="0"/>
                <a:cs typeface="Courier New" pitchFamily="49" charset="0"/>
              </a:rPr>
              <a:t>Fl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a</a:t>
            </a:r>
            <a:r>
              <a:rPr lang="cs-CZ" sz="2000" dirty="0" err="1" smtClean="0">
                <a:latin typeface="Courier New" pitchFamily="49" charset="0"/>
                <a:cs typeface="Courier New" pitchFamily="49" charset="0"/>
              </a:rPr>
              <a:t>shback</a:t>
            </a:r>
            <a:r>
              <a:rPr lang="cs-CZ" sz="2000" dirty="0" smtClean="0">
                <a:latin typeface="Courier New" pitchFamily="49" charset="0"/>
                <a:cs typeface="Courier New" pitchFamily="49" charset="0"/>
              </a:rPr>
              <a:t> table obyvatele 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pPr marL="82296" indent="0">
              <a:buNone/>
            </a:pPr>
            <a:r>
              <a:rPr lang="cs-CZ" sz="2000" dirty="0" smtClean="0">
                <a:latin typeface="Courier New" pitchFamily="49" charset="0"/>
                <a:cs typeface="Courier New" pitchFamily="49" charset="0"/>
              </a:rPr>
              <a:t>to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&lt;p</a:t>
            </a:r>
            <a:r>
              <a:rPr lang="cs-CZ" sz="2000" dirty="0" err="1" smtClean="0">
                <a:latin typeface="Courier New" pitchFamily="49" charset="0"/>
                <a:cs typeface="Courier New" pitchFamily="49" charset="0"/>
              </a:rPr>
              <a:t>řesný</a:t>
            </a:r>
            <a:r>
              <a:rPr lang="cs-CZ" sz="2000" dirty="0" smtClean="0">
                <a:latin typeface="Courier New" pitchFamily="49" charset="0"/>
                <a:cs typeface="Courier New" pitchFamily="49" charset="0"/>
              </a:rPr>
              <a:t> čas nebo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SCN&gt;</a:t>
            </a:r>
            <a:endParaRPr lang="cs-CZ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cs-CZ" dirty="0" smtClean="0"/>
              <a:t>Umí </a:t>
            </a:r>
            <a:r>
              <a:rPr lang="cs-CZ" dirty="0"/>
              <a:t>u</a:t>
            </a:r>
            <a:r>
              <a:rPr lang="cs-CZ" dirty="0" smtClean="0"/>
              <a:t>hlídat vazby na potomky/rodiče</a:t>
            </a:r>
            <a:endParaRPr lang="cs-CZ" dirty="0"/>
          </a:p>
          <a:p>
            <a:r>
              <a:rPr lang="cs-CZ" dirty="0"/>
              <a:t>U</a:t>
            </a:r>
            <a:r>
              <a:rPr lang="cs-CZ" dirty="0" smtClean="0"/>
              <a:t>mí spustit se zapnutými nebo vypnutými </a:t>
            </a:r>
            <a:r>
              <a:rPr lang="cs-CZ" dirty="0" err="1" smtClean="0"/>
              <a:t>triggery</a:t>
            </a:r>
            <a:endParaRPr lang="cs-CZ" dirty="0" smtClean="0"/>
          </a:p>
          <a:p>
            <a:r>
              <a:rPr lang="cs-CZ" dirty="0" smtClean="0"/>
              <a:t>Samozřejmě tímto definitivně ztrácíme všechna data od zvoleného okamžiku do současnosti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Europen - Vílanec u Jihlavy (16.10.2012)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8739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Flashback</a:t>
            </a:r>
            <a:r>
              <a:rPr lang="cs-CZ" dirty="0" smtClean="0"/>
              <a:t> drop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 smtClean="0"/>
              <a:t>Jde o klasický odpadkový koš</a:t>
            </a:r>
            <a:endParaRPr lang="cs-CZ" dirty="0"/>
          </a:p>
          <a:p>
            <a:r>
              <a:rPr lang="cs-CZ" dirty="0" smtClean="0"/>
              <a:t>Syntaxe úplně triviální</a:t>
            </a:r>
          </a:p>
          <a:p>
            <a:pPr marL="82296" indent="0">
              <a:buNone/>
            </a:pPr>
            <a:endParaRPr lang="cs-CZ" sz="2200" dirty="0" smtClean="0">
              <a:latin typeface="Courier New" pitchFamily="49" charset="0"/>
              <a:cs typeface="Courier New" pitchFamily="49" charset="0"/>
            </a:endParaRPr>
          </a:p>
          <a:p>
            <a:pPr marL="82296" indent="0">
              <a:buNone/>
            </a:pPr>
            <a:r>
              <a:rPr lang="cs-CZ" sz="2200" dirty="0" smtClean="0">
                <a:latin typeface="Courier New" pitchFamily="49" charset="0"/>
                <a:cs typeface="Courier New" pitchFamily="49" charset="0"/>
              </a:rPr>
              <a:t>Drop </a:t>
            </a:r>
            <a:r>
              <a:rPr lang="cs-CZ" sz="2200" dirty="0">
                <a:latin typeface="Courier New" pitchFamily="49" charset="0"/>
                <a:cs typeface="Courier New" pitchFamily="49" charset="0"/>
              </a:rPr>
              <a:t>table </a:t>
            </a:r>
            <a:r>
              <a:rPr lang="cs-CZ" sz="2200" dirty="0" smtClean="0">
                <a:latin typeface="Courier New" pitchFamily="49" charset="0"/>
                <a:cs typeface="Courier New" pitchFamily="49" charset="0"/>
              </a:rPr>
              <a:t>OBYVATELE</a:t>
            </a:r>
          </a:p>
          <a:p>
            <a:pPr marL="82296" indent="0">
              <a:buNone/>
            </a:pPr>
            <a:endParaRPr lang="cs-CZ" sz="2200" dirty="0">
              <a:latin typeface="Courier New" pitchFamily="49" charset="0"/>
              <a:cs typeface="Courier New" pitchFamily="49" charset="0"/>
            </a:endParaRPr>
          </a:p>
          <a:p>
            <a:r>
              <a:rPr lang="cs-CZ" dirty="0" err="1" smtClean="0"/>
              <a:t>Ajaj</a:t>
            </a:r>
            <a:r>
              <a:rPr lang="cs-CZ" dirty="0" smtClean="0"/>
              <a:t> – to jsme nechtěli …</a:t>
            </a:r>
            <a:endParaRPr lang="en-US" dirty="0" smtClean="0"/>
          </a:p>
          <a:p>
            <a:pPr marL="82296" indent="0">
              <a:buNone/>
            </a:pPr>
            <a:endParaRPr lang="cs-CZ" sz="2200" dirty="0" smtClean="0">
              <a:latin typeface="Courier New" pitchFamily="49" charset="0"/>
              <a:cs typeface="Courier New" pitchFamily="49" charset="0"/>
            </a:endParaRPr>
          </a:p>
          <a:p>
            <a:pPr marL="82296" indent="0">
              <a:buNone/>
            </a:pPr>
            <a:r>
              <a:rPr lang="cs-CZ" sz="2200" dirty="0" err="1" smtClean="0">
                <a:latin typeface="Courier New" pitchFamily="49" charset="0"/>
                <a:cs typeface="Courier New" pitchFamily="49" charset="0"/>
              </a:rPr>
              <a:t>Flashback</a:t>
            </a:r>
            <a:r>
              <a:rPr lang="cs-CZ" sz="2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200" dirty="0">
                <a:latin typeface="Courier New" pitchFamily="49" charset="0"/>
                <a:cs typeface="Courier New" pitchFamily="49" charset="0"/>
              </a:rPr>
              <a:t>table OBYVATELE to </a:t>
            </a:r>
            <a:r>
              <a:rPr lang="cs-CZ" sz="2200" dirty="0" err="1">
                <a:latin typeface="Courier New" pitchFamily="49" charset="0"/>
                <a:cs typeface="Courier New" pitchFamily="49" charset="0"/>
              </a:rPr>
              <a:t>before</a:t>
            </a:r>
            <a:r>
              <a:rPr lang="cs-CZ" sz="2200" dirty="0">
                <a:latin typeface="Courier New" pitchFamily="49" charset="0"/>
                <a:cs typeface="Courier New" pitchFamily="49" charset="0"/>
              </a:rPr>
              <a:t> drop</a:t>
            </a:r>
          </a:p>
          <a:p>
            <a:endParaRPr lang="cs-CZ" dirty="0" smtClean="0"/>
          </a:p>
          <a:p>
            <a:r>
              <a:rPr lang="en-US" dirty="0" smtClean="0"/>
              <a:t>Um</a:t>
            </a:r>
            <a:r>
              <a:rPr lang="cs-CZ" dirty="0" smtClean="0"/>
              <a:t>í zároveň i návazné objekty </a:t>
            </a:r>
            <a:r>
              <a:rPr lang="cs-CZ" dirty="0" smtClean="0"/>
              <a:t>(integritní omezení, </a:t>
            </a:r>
            <a:r>
              <a:rPr lang="cs-CZ" dirty="0" smtClean="0"/>
              <a:t>indexy, </a:t>
            </a:r>
            <a:r>
              <a:rPr lang="cs-CZ" dirty="0" err="1" smtClean="0"/>
              <a:t>triggery</a:t>
            </a:r>
            <a:r>
              <a:rPr lang="cs-CZ" dirty="0" smtClean="0"/>
              <a:t>)</a:t>
            </a:r>
          </a:p>
          <a:p>
            <a:pPr marL="82296" indent="0">
              <a:buNone/>
            </a:pP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pPr marL="82296" indent="0">
              <a:buNone/>
            </a:pPr>
            <a:endParaRPr lang="cs-CZ" sz="2000" dirty="0" smtClean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216" y="1484784"/>
            <a:ext cx="2438400" cy="2438400"/>
          </a:xfrm>
          <a:prstGeom prst="rect">
            <a:avLst/>
          </a:prstGeom>
        </p:spPr>
      </p:pic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Europen - Vílanec u Jihlavy (16.10.2012)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236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Flashback</a:t>
            </a:r>
            <a:r>
              <a:rPr lang="cs-CZ" dirty="0" smtClean="0"/>
              <a:t> database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Kromě transakčního žurnálu databáze generuje tzv. </a:t>
            </a:r>
            <a:r>
              <a:rPr lang="cs-CZ" dirty="0" err="1" smtClean="0"/>
              <a:t>flashback</a:t>
            </a:r>
            <a:r>
              <a:rPr lang="cs-CZ" dirty="0" smtClean="0"/>
              <a:t> logy</a:t>
            </a:r>
          </a:p>
          <a:p>
            <a:r>
              <a:rPr lang="cs-CZ" dirty="0" smtClean="0"/>
              <a:t>V nich jsou „reverzní operace“</a:t>
            </a:r>
          </a:p>
          <a:p>
            <a:r>
              <a:rPr lang="cs-CZ" dirty="0" err="1" smtClean="0"/>
              <a:t>Flashback</a:t>
            </a:r>
            <a:r>
              <a:rPr lang="cs-CZ" dirty="0" smtClean="0"/>
              <a:t> database je co se výsledku týče shodná s point-in-</a:t>
            </a:r>
            <a:r>
              <a:rPr lang="cs-CZ" dirty="0" err="1" smtClean="0"/>
              <a:t>time</a:t>
            </a:r>
            <a:r>
              <a:rPr lang="cs-CZ" dirty="0" smtClean="0"/>
              <a:t> </a:t>
            </a:r>
            <a:r>
              <a:rPr lang="cs-CZ" dirty="0" err="1" smtClean="0"/>
              <a:t>recovery</a:t>
            </a:r>
            <a:r>
              <a:rPr lang="cs-CZ" dirty="0" smtClean="0"/>
              <a:t>, ale je mnohonásobně rychlejší a vystačíme si s jediným příkazem</a:t>
            </a:r>
          </a:p>
          <a:p>
            <a:r>
              <a:rPr lang="cs-CZ" dirty="0" smtClean="0"/>
              <a:t>Nevýhoda – potřebujeme místo na </a:t>
            </a:r>
            <a:r>
              <a:rPr lang="cs-CZ" dirty="0" err="1" smtClean="0"/>
              <a:t>flashback</a:t>
            </a:r>
            <a:r>
              <a:rPr lang="cs-CZ" dirty="0" smtClean="0"/>
              <a:t> logy</a:t>
            </a:r>
          </a:p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Europen - Vílanec u Jihlavy (16.10.2012)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2408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Flashback</a:t>
            </a:r>
            <a:r>
              <a:rPr lang="cs-CZ" dirty="0" smtClean="0"/>
              <a:t> database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1907704" y="5301208"/>
            <a:ext cx="1080120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Obdélník 4"/>
          <p:cNvSpPr/>
          <p:nvPr/>
        </p:nvSpPr>
        <p:spPr>
          <a:xfrm>
            <a:off x="2987824" y="5301208"/>
            <a:ext cx="1080120" cy="2880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4067944" y="5301208"/>
            <a:ext cx="1080120" cy="288032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5148064" y="5301208"/>
            <a:ext cx="1080120" cy="288032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6228184" y="5301208"/>
            <a:ext cx="1080120" cy="288032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/>
          <p:cNvSpPr/>
          <p:nvPr/>
        </p:nvSpPr>
        <p:spPr>
          <a:xfrm>
            <a:off x="7308304" y="5301208"/>
            <a:ext cx="1080120" cy="28803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0387" y="4636595"/>
            <a:ext cx="645604" cy="645604"/>
          </a:xfrm>
          <a:prstGeom prst="rect">
            <a:avLst/>
          </a:prstGeom>
        </p:spPr>
      </p:pic>
      <p:pic>
        <p:nvPicPr>
          <p:cNvPr id="11" name="Obrázek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4308" y="4655604"/>
            <a:ext cx="645604" cy="645604"/>
          </a:xfrm>
          <a:prstGeom prst="rect">
            <a:avLst/>
          </a:prstGeom>
        </p:spPr>
      </p:pic>
      <p:pic>
        <p:nvPicPr>
          <p:cNvPr id="12" name="Obrázek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4428" y="4653136"/>
            <a:ext cx="645604" cy="645604"/>
          </a:xfrm>
          <a:prstGeom prst="rect">
            <a:avLst/>
          </a:prstGeom>
        </p:spPr>
      </p:pic>
      <p:pic>
        <p:nvPicPr>
          <p:cNvPr id="13" name="Obrázek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4548" y="4653136"/>
            <a:ext cx="645604" cy="645604"/>
          </a:xfrm>
          <a:prstGeom prst="rect">
            <a:avLst/>
          </a:prstGeom>
        </p:spPr>
      </p:pic>
      <p:pic>
        <p:nvPicPr>
          <p:cNvPr id="14" name="Obrázek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4668" y="4653136"/>
            <a:ext cx="645604" cy="645604"/>
          </a:xfrm>
          <a:prstGeom prst="rect">
            <a:avLst/>
          </a:prstGeom>
        </p:spPr>
      </p:pic>
      <p:pic>
        <p:nvPicPr>
          <p:cNvPr id="15" name="Obrázek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2780" y="4653136"/>
            <a:ext cx="645604" cy="645604"/>
          </a:xfrm>
          <a:prstGeom prst="rect">
            <a:avLst/>
          </a:prstGeom>
        </p:spPr>
      </p:pic>
      <p:sp>
        <p:nvSpPr>
          <p:cNvPr id="16" name="TextovéPole 15"/>
          <p:cNvSpPr txBox="1"/>
          <p:nvPr/>
        </p:nvSpPr>
        <p:spPr>
          <a:xfrm>
            <a:off x="1475656" y="5589240"/>
            <a:ext cx="70849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            1.den        2.den        3.den         4.den         5.den         6.den</a:t>
            </a:r>
            <a:endParaRPr lang="cs-CZ" dirty="0"/>
          </a:p>
        </p:txBody>
      </p:sp>
      <p:sp>
        <p:nvSpPr>
          <p:cNvPr id="17" name="Šipka doprava 16"/>
          <p:cNvSpPr/>
          <p:nvPr/>
        </p:nvSpPr>
        <p:spPr>
          <a:xfrm>
            <a:off x="449227" y="3356992"/>
            <a:ext cx="1512168" cy="1080839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 smtClean="0">
                <a:solidFill>
                  <a:sysClr val="windowText" lastClr="000000"/>
                </a:solidFill>
              </a:rPr>
              <a:t>Flashback</a:t>
            </a:r>
            <a:r>
              <a:rPr lang="cs-CZ" dirty="0" smtClean="0">
                <a:solidFill>
                  <a:sysClr val="windowText" lastClr="000000"/>
                </a:solidFill>
              </a:rPr>
              <a:t> </a:t>
            </a:r>
          </a:p>
          <a:p>
            <a:pPr algn="ctr"/>
            <a:r>
              <a:rPr lang="cs-CZ" dirty="0" smtClean="0">
                <a:solidFill>
                  <a:sysClr val="windowText" lastClr="000000"/>
                </a:solidFill>
              </a:rPr>
              <a:t>logy</a:t>
            </a:r>
          </a:p>
        </p:txBody>
      </p:sp>
      <p:pic>
        <p:nvPicPr>
          <p:cNvPr id="18" name="Obrázek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5613" y="6102588"/>
            <a:ext cx="382171" cy="422756"/>
          </a:xfrm>
          <a:prstGeom prst="rect">
            <a:avLst/>
          </a:prstGeom>
        </p:spPr>
      </p:pic>
      <p:pic>
        <p:nvPicPr>
          <p:cNvPr id="19" name="Obrázek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5732" y="6093296"/>
            <a:ext cx="430530" cy="476250"/>
          </a:xfrm>
          <a:prstGeom prst="rect">
            <a:avLst/>
          </a:prstGeom>
        </p:spPr>
      </p:pic>
      <p:pic>
        <p:nvPicPr>
          <p:cNvPr id="20" name="Obrázek 1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5852" y="6084004"/>
            <a:ext cx="473583" cy="523875"/>
          </a:xfrm>
          <a:prstGeom prst="rect">
            <a:avLst/>
          </a:prstGeom>
        </p:spPr>
      </p:pic>
      <p:pic>
        <p:nvPicPr>
          <p:cNvPr id="21" name="Obrázek 2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5971" y="6074711"/>
            <a:ext cx="516636" cy="571500"/>
          </a:xfrm>
          <a:prstGeom prst="rect">
            <a:avLst/>
          </a:prstGeom>
        </p:spPr>
      </p:pic>
      <p:pic>
        <p:nvPicPr>
          <p:cNvPr id="22" name="Obrázek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6091" y="6065419"/>
            <a:ext cx="559689" cy="619125"/>
          </a:xfrm>
          <a:prstGeom prst="rect">
            <a:avLst/>
          </a:prstGeom>
        </p:spPr>
      </p:pic>
      <p:pic>
        <p:nvPicPr>
          <p:cNvPr id="23" name="Obrázek 2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6210" y="6056126"/>
            <a:ext cx="602742" cy="666750"/>
          </a:xfrm>
          <a:prstGeom prst="rect">
            <a:avLst/>
          </a:prstGeom>
        </p:spPr>
      </p:pic>
      <p:pic>
        <p:nvPicPr>
          <p:cNvPr id="25" name="Obrázek 2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8502" y="3668803"/>
            <a:ext cx="457215" cy="457215"/>
          </a:xfrm>
          <a:prstGeom prst="rect">
            <a:avLst/>
          </a:prstGeom>
        </p:spPr>
      </p:pic>
      <p:pic>
        <p:nvPicPr>
          <p:cNvPr id="26" name="Obrázek 2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435" y="3645741"/>
            <a:ext cx="457215" cy="457215"/>
          </a:xfrm>
          <a:prstGeom prst="rect">
            <a:avLst/>
          </a:prstGeom>
        </p:spPr>
      </p:pic>
      <p:pic>
        <p:nvPicPr>
          <p:cNvPr id="27" name="Obrázek 26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4368" y="3622679"/>
            <a:ext cx="457215" cy="457215"/>
          </a:xfrm>
          <a:prstGeom prst="rect">
            <a:avLst/>
          </a:prstGeom>
        </p:spPr>
      </p:pic>
      <p:pic>
        <p:nvPicPr>
          <p:cNvPr id="28" name="Obrázek 27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2301" y="3599617"/>
            <a:ext cx="457215" cy="457215"/>
          </a:xfrm>
          <a:prstGeom prst="rect">
            <a:avLst/>
          </a:prstGeom>
        </p:spPr>
      </p:pic>
      <p:pic>
        <p:nvPicPr>
          <p:cNvPr id="29" name="Obrázek 28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60234" y="3576555"/>
            <a:ext cx="457215" cy="457215"/>
          </a:xfrm>
          <a:prstGeom prst="rect">
            <a:avLst/>
          </a:prstGeom>
        </p:spPr>
      </p:pic>
      <p:sp>
        <p:nvSpPr>
          <p:cNvPr id="30" name="TextovéPole 29"/>
          <p:cNvSpPr txBox="1"/>
          <p:nvPr/>
        </p:nvSpPr>
        <p:spPr>
          <a:xfrm>
            <a:off x="2050387" y="3140968"/>
            <a:ext cx="3906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latin typeface="Courier New" pitchFamily="49" charset="0"/>
                <a:cs typeface="Courier New" pitchFamily="49" charset="0"/>
              </a:rPr>
              <a:t>Alter database </a:t>
            </a:r>
            <a:r>
              <a:rPr lang="cs-CZ" dirty="0" err="1" smtClean="0">
                <a:latin typeface="Courier New" pitchFamily="49" charset="0"/>
                <a:cs typeface="Courier New" pitchFamily="49" charset="0"/>
              </a:rPr>
              <a:t>flashback</a:t>
            </a:r>
            <a:r>
              <a:rPr lang="cs-CZ" dirty="0" smtClean="0">
                <a:latin typeface="Courier New" pitchFamily="49" charset="0"/>
                <a:cs typeface="Courier New" pitchFamily="49" charset="0"/>
              </a:rPr>
              <a:t> on</a:t>
            </a:r>
            <a:endParaRPr lang="cs-CZ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1" name="Šipka dolů 30"/>
          <p:cNvSpPr/>
          <p:nvPr/>
        </p:nvSpPr>
        <p:spPr>
          <a:xfrm>
            <a:off x="5436096" y="1268760"/>
            <a:ext cx="531636" cy="10801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 err="1" smtClean="0"/>
              <a:t>čas</a:t>
            </a:r>
            <a:r>
              <a:rPr lang="cs-CZ" sz="1200" b="1" dirty="0" err="1" smtClean="0">
                <a:solidFill>
                  <a:srgbClr val="FF0000"/>
                </a:solidFill>
              </a:rPr>
              <a:t>T</a:t>
            </a:r>
            <a:endParaRPr lang="cs-CZ" sz="1200" b="1" dirty="0">
              <a:solidFill>
                <a:srgbClr val="FF0000"/>
              </a:solidFill>
            </a:endParaRPr>
          </a:p>
        </p:txBody>
      </p:sp>
      <p:sp>
        <p:nvSpPr>
          <p:cNvPr id="32" name="TextovéPole 31"/>
          <p:cNvSpPr txBox="1"/>
          <p:nvPr/>
        </p:nvSpPr>
        <p:spPr>
          <a:xfrm>
            <a:off x="2273730" y="2183550"/>
            <a:ext cx="28039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 smtClean="0">
                <a:latin typeface="Courier New" pitchFamily="49" charset="0"/>
                <a:cs typeface="Courier New" pitchFamily="49" charset="0"/>
              </a:rPr>
              <a:t>Flashback</a:t>
            </a:r>
            <a:r>
              <a:rPr lang="cs-CZ" dirty="0" smtClean="0">
                <a:latin typeface="Courier New" pitchFamily="49" charset="0"/>
                <a:cs typeface="Courier New" pitchFamily="49" charset="0"/>
              </a:rPr>
              <a:t> database </a:t>
            </a:r>
          </a:p>
          <a:p>
            <a:r>
              <a:rPr lang="cs-CZ" dirty="0" smtClean="0">
                <a:latin typeface="Courier New" pitchFamily="49" charset="0"/>
                <a:cs typeface="Courier New" pitchFamily="49" charset="0"/>
              </a:rPr>
              <a:t>to </a:t>
            </a:r>
            <a:r>
              <a:rPr lang="cs-CZ" dirty="0" err="1" smtClean="0">
                <a:latin typeface="Courier New" pitchFamily="49" charset="0"/>
                <a:cs typeface="Courier New" pitchFamily="49" charset="0"/>
              </a:rPr>
              <a:t>timestamp</a:t>
            </a:r>
            <a:r>
              <a:rPr lang="cs-CZ" dirty="0" smtClean="0">
                <a:latin typeface="Courier New" pitchFamily="49" charset="0"/>
                <a:cs typeface="Courier New" pitchFamily="49" charset="0"/>
              </a:rPr>
              <a:t> T</a:t>
            </a:r>
            <a:endParaRPr lang="cs-CZ" dirty="0">
              <a:latin typeface="Courier New" pitchFamily="49" charset="0"/>
              <a:cs typeface="Courier New" pitchFamily="49" charset="0"/>
            </a:endParaRPr>
          </a:p>
        </p:txBody>
      </p:sp>
      <p:pic>
        <p:nvPicPr>
          <p:cNvPr id="33" name="Obrázek 3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2348880"/>
            <a:ext cx="602742" cy="666750"/>
          </a:xfrm>
          <a:prstGeom prst="rect">
            <a:avLst/>
          </a:prstGeom>
        </p:spPr>
      </p:pic>
      <p:sp>
        <p:nvSpPr>
          <p:cNvPr id="34" name="Zahnutá šipka doleva 33"/>
          <p:cNvSpPr/>
          <p:nvPr/>
        </p:nvSpPr>
        <p:spPr>
          <a:xfrm flipV="1">
            <a:off x="8244408" y="2551663"/>
            <a:ext cx="691885" cy="397368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pic>
        <p:nvPicPr>
          <p:cNvPr id="35" name="Obrázek 3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6090" y="2396505"/>
            <a:ext cx="559689" cy="619125"/>
          </a:xfrm>
          <a:prstGeom prst="rect">
            <a:avLst/>
          </a:prstGeom>
        </p:spPr>
      </p:pic>
      <p:pic>
        <p:nvPicPr>
          <p:cNvPr id="36" name="Obrázek 3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3516" y="2444130"/>
            <a:ext cx="516636" cy="571500"/>
          </a:xfrm>
          <a:prstGeom prst="rect">
            <a:avLst/>
          </a:prstGeom>
        </p:spPr>
      </p:pic>
      <p:sp>
        <p:nvSpPr>
          <p:cNvPr id="39" name="Ohnutá šipka 38"/>
          <p:cNvSpPr/>
          <p:nvPr/>
        </p:nvSpPr>
        <p:spPr>
          <a:xfrm flipH="1">
            <a:off x="7107384" y="2596032"/>
            <a:ext cx="598198" cy="1003585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40" name="Ohnutá šipka 39"/>
          <p:cNvSpPr/>
          <p:nvPr/>
        </p:nvSpPr>
        <p:spPr>
          <a:xfrm flipH="1">
            <a:off x="5940152" y="2636912"/>
            <a:ext cx="598198" cy="1003585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43" name="Zástupný symbol pro zápatí 4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Europen - Vílanec u Jihlavy (16.10.2012)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918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30" grpId="0"/>
      <p:bldP spid="30" grpId="1"/>
      <p:bldP spid="31" grpId="0" animBg="1"/>
      <p:bldP spid="32" grpId="0"/>
      <p:bldP spid="34" grpId="0" animBg="1"/>
      <p:bldP spid="39" grpId="0" animBg="1"/>
      <p:bldP spid="4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je to </a:t>
            </a:r>
            <a:r>
              <a:rPr lang="cs-CZ" dirty="0" err="1" smtClean="0"/>
              <a:t>Oracle</a:t>
            </a:r>
            <a:r>
              <a:rPr lang="cs-CZ" dirty="0" smtClean="0"/>
              <a:t> …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… to ví přece každý</a:t>
            </a:r>
          </a:p>
          <a:p>
            <a:r>
              <a:rPr lang="cs-CZ" dirty="0" smtClean="0"/>
              <a:t>Hodně velká firma</a:t>
            </a:r>
          </a:p>
          <a:p>
            <a:r>
              <a:rPr lang="cs-CZ" dirty="0" smtClean="0"/>
              <a:t>Široké portfolio</a:t>
            </a:r>
          </a:p>
          <a:p>
            <a:r>
              <a:rPr lang="cs-CZ" dirty="0" smtClean="0"/>
              <a:t>Ale hlavně </a:t>
            </a:r>
            <a:r>
              <a:rPr lang="cs-CZ" dirty="0" smtClean="0"/>
              <a:t>databáze</a:t>
            </a:r>
          </a:p>
          <a:p>
            <a:r>
              <a:rPr lang="cs-CZ" dirty="0"/>
              <a:t>Docela drahá</a:t>
            </a:r>
          </a:p>
          <a:p>
            <a:r>
              <a:rPr lang="cs-CZ" dirty="0"/>
              <a:t>Má i free verzi </a:t>
            </a:r>
            <a:r>
              <a:rPr lang="cs-CZ" dirty="0" err="1"/>
              <a:t>Oracle</a:t>
            </a:r>
            <a:r>
              <a:rPr lang="cs-CZ" dirty="0"/>
              <a:t> Express 11g (limity 1 procesor, 1GB paměti, 11 GB dat)</a:t>
            </a:r>
          </a:p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Europen - Vílanec u Jihlavy (16.10.2012)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9957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Flashback</a:t>
            </a:r>
            <a:r>
              <a:rPr lang="cs-CZ" dirty="0" smtClean="0"/>
              <a:t> Data Archive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Už spíše další aplikace – postupně byl přejmenován na </a:t>
            </a:r>
            <a:r>
              <a:rPr lang="cs-CZ" dirty="0" err="1" smtClean="0"/>
              <a:t>Oracle</a:t>
            </a:r>
            <a:r>
              <a:rPr lang="cs-CZ" dirty="0" smtClean="0"/>
              <a:t> </a:t>
            </a:r>
            <a:r>
              <a:rPr lang="cs-CZ" dirty="0" err="1" smtClean="0"/>
              <a:t>Total</a:t>
            </a:r>
            <a:r>
              <a:rPr lang="cs-CZ" dirty="0" smtClean="0"/>
              <a:t> </a:t>
            </a:r>
            <a:r>
              <a:rPr lang="cs-CZ" dirty="0" err="1" smtClean="0"/>
              <a:t>Recal</a:t>
            </a:r>
            <a:endParaRPr lang="cs-CZ" dirty="0" smtClean="0"/>
          </a:p>
          <a:p>
            <a:r>
              <a:rPr lang="cs-CZ" dirty="0" smtClean="0"/>
              <a:t>Z původních </a:t>
            </a:r>
            <a:r>
              <a:rPr lang="cs-CZ" dirty="0" err="1" smtClean="0"/>
              <a:t>flashback</a:t>
            </a:r>
            <a:r>
              <a:rPr lang="cs-CZ" dirty="0" smtClean="0"/>
              <a:t> technologií využívá jen myšlenku uchování historických dat, technologie už je úplně jiná</a:t>
            </a:r>
          </a:p>
          <a:p>
            <a:r>
              <a:rPr lang="cs-CZ" dirty="0" smtClean="0"/>
              <a:t>Komplet historie se ukládá do speciálních tabulek</a:t>
            </a:r>
          </a:p>
          <a:p>
            <a:r>
              <a:rPr lang="cs-CZ" dirty="0" smtClean="0"/>
              <a:t>Výhoda – nad historií lze vytvářet vlastní dotazy</a:t>
            </a:r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Europen - Vílanec u Jihlavy (16.10.2012)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7479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Flashback</a:t>
            </a:r>
            <a:r>
              <a:rPr lang="cs-CZ" dirty="0" smtClean="0"/>
              <a:t> Data Archive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Nejprve</a:t>
            </a:r>
            <a:r>
              <a:rPr lang="en-US" dirty="0" smtClean="0"/>
              <a:t> </a:t>
            </a:r>
            <a:r>
              <a:rPr lang="en-US" dirty="0" err="1" smtClean="0"/>
              <a:t>nadefinujeme</a:t>
            </a:r>
            <a:r>
              <a:rPr lang="en-US" dirty="0" smtClean="0"/>
              <a:t> Flashback </a:t>
            </a:r>
            <a:r>
              <a:rPr lang="en-US" dirty="0" err="1" smtClean="0"/>
              <a:t>Archiv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Pojmenujeme</a:t>
            </a:r>
            <a:r>
              <a:rPr lang="en-US" dirty="0" smtClean="0"/>
              <a:t> </a:t>
            </a:r>
            <a:r>
              <a:rPr lang="cs-CZ" dirty="0" smtClean="0"/>
              <a:t>– např. FLA1</a:t>
            </a:r>
            <a:endParaRPr lang="en-US" dirty="0" smtClean="0"/>
          </a:p>
          <a:p>
            <a:pPr lvl="1"/>
            <a:r>
              <a:rPr lang="en-US" dirty="0" err="1" smtClean="0"/>
              <a:t>Kde</a:t>
            </a:r>
            <a:r>
              <a:rPr lang="en-US" dirty="0" smtClean="0"/>
              <a:t> – </a:t>
            </a:r>
            <a:r>
              <a:rPr lang="en-US" dirty="0" err="1" smtClean="0"/>
              <a:t>soubor</a:t>
            </a:r>
            <a:r>
              <a:rPr lang="cs-CZ" dirty="0" smtClean="0"/>
              <a:t> (</a:t>
            </a:r>
            <a:r>
              <a:rPr lang="cs-CZ" dirty="0" err="1" smtClean="0"/>
              <a:t>specielní</a:t>
            </a:r>
            <a:r>
              <a:rPr lang="cs-CZ" dirty="0" smtClean="0"/>
              <a:t> TABLESPACE)</a:t>
            </a:r>
            <a:endParaRPr lang="en-US" dirty="0" smtClean="0"/>
          </a:p>
          <a:p>
            <a:pPr lvl="1"/>
            <a:r>
              <a:rPr lang="cs-CZ" dirty="0" smtClean="0"/>
              <a:t>Volitelně</a:t>
            </a:r>
            <a:endParaRPr lang="cs-CZ" dirty="0"/>
          </a:p>
          <a:p>
            <a:pPr lvl="2"/>
            <a:r>
              <a:rPr lang="en-US" dirty="0" err="1" smtClean="0"/>
              <a:t>Jak</a:t>
            </a:r>
            <a:r>
              <a:rPr lang="en-US" dirty="0" smtClean="0"/>
              <a:t> </a:t>
            </a:r>
            <a:r>
              <a:rPr lang="en-US" dirty="0" err="1" smtClean="0"/>
              <a:t>vel</a:t>
            </a:r>
            <a:r>
              <a:rPr lang="cs-CZ" dirty="0" err="1" smtClean="0"/>
              <a:t>ký</a:t>
            </a:r>
            <a:r>
              <a:rPr lang="cs-CZ" dirty="0" smtClean="0"/>
              <a:t> plus kvóta pro uživatele</a:t>
            </a:r>
          </a:p>
          <a:p>
            <a:pPr lvl="2"/>
            <a:r>
              <a:rPr lang="cs-CZ" dirty="0" smtClean="0"/>
              <a:t>Jaký časový rozsah uchovává (např. poslední rok)</a:t>
            </a:r>
          </a:p>
          <a:p>
            <a:r>
              <a:rPr lang="cs-CZ" dirty="0" smtClean="0"/>
              <a:t>Velká výhoda – umí si automaticky poradit se změnou struktury tabulky</a:t>
            </a:r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Europen - Vílanec u Jihlavy (16.10.2012)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04423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Flashback</a:t>
            </a:r>
            <a:r>
              <a:rPr lang="cs-CZ" dirty="0" smtClean="0"/>
              <a:t> Data Archive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U</a:t>
            </a:r>
            <a:r>
              <a:rPr lang="cs-CZ" dirty="0" smtClean="0"/>
              <a:t> tabulky, které má být archivována zadáme příkaz:</a:t>
            </a:r>
          </a:p>
          <a:p>
            <a:pPr marL="82296" indent="0">
              <a:buNone/>
            </a:pPr>
            <a:r>
              <a:rPr lang="cs-CZ" sz="2000" dirty="0" smtClean="0">
                <a:latin typeface="Courier New" pitchFamily="49" charset="0"/>
                <a:cs typeface="Courier New" pitchFamily="49" charset="0"/>
              </a:rPr>
              <a:t>Alter table OBYVATELE </a:t>
            </a:r>
            <a:r>
              <a:rPr lang="cs-CZ" sz="2000" dirty="0" err="1" smtClean="0">
                <a:latin typeface="Courier New" pitchFamily="49" charset="0"/>
                <a:cs typeface="Courier New" pitchFamily="49" charset="0"/>
              </a:rPr>
              <a:t>flashback</a:t>
            </a:r>
            <a:r>
              <a:rPr lang="cs-CZ" sz="2000" dirty="0" smtClean="0">
                <a:latin typeface="Courier New" pitchFamily="49" charset="0"/>
                <a:cs typeface="Courier New" pitchFamily="49" charset="0"/>
              </a:rPr>
              <a:t> archive FLA1</a:t>
            </a:r>
            <a:endParaRPr lang="cs-CZ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cs-CZ" dirty="0" smtClean="0"/>
              <a:t>Najdeme si, jak </a:t>
            </a:r>
            <a:r>
              <a:rPr lang="cs-CZ" dirty="0" err="1" smtClean="0"/>
              <a:t>Oracle</a:t>
            </a:r>
            <a:r>
              <a:rPr lang="cs-CZ" dirty="0"/>
              <a:t> </a:t>
            </a:r>
            <a:r>
              <a:rPr lang="cs-CZ" dirty="0" smtClean="0"/>
              <a:t>pojmenoval archivní tabulku</a:t>
            </a:r>
          </a:p>
          <a:p>
            <a:pPr marL="82296" indent="0">
              <a:buNone/>
            </a:pPr>
            <a:r>
              <a:rPr lang="cs-CZ" sz="2000" dirty="0" err="1">
                <a:latin typeface="Courier New" pitchFamily="49" charset="0"/>
                <a:cs typeface="Courier New" pitchFamily="49" charset="0"/>
              </a:rPr>
              <a:t>select</a:t>
            </a:r>
            <a:r>
              <a:rPr lang="cs-CZ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dirty="0" err="1">
                <a:latin typeface="Courier New" pitchFamily="49" charset="0"/>
                <a:cs typeface="Courier New" pitchFamily="49" charset="0"/>
              </a:rPr>
              <a:t>archive_table_name</a:t>
            </a:r>
            <a:r>
              <a:rPr lang="cs-CZ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dirty="0" err="1">
                <a:latin typeface="Courier New" pitchFamily="49" charset="0"/>
                <a:cs typeface="Courier New" pitchFamily="49" charset="0"/>
              </a:rPr>
              <a:t>from</a:t>
            </a:r>
            <a:r>
              <a:rPr lang="cs-CZ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dirty="0" err="1">
                <a:latin typeface="Courier New" pitchFamily="49" charset="0"/>
                <a:cs typeface="Courier New" pitchFamily="49" charset="0"/>
              </a:rPr>
              <a:t>user_flashback_archive_tables</a:t>
            </a:r>
            <a:r>
              <a:rPr lang="cs-CZ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dirty="0" err="1">
                <a:latin typeface="Courier New" pitchFamily="49" charset="0"/>
                <a:cs typeface="Courier New" pitchFamily="49" charset="0"/>
              </a:rPr>
              <a:t>where</a:t>
            </a:r>
            <a:r>
              <a:rPr lang="cs-CZ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dirty="0" err="1" smtClean="0">
                <a:latin typeface="Courier New" pitchFamily="49" charset="0"/>
                <a:cs typeface="Courier New" pitchFamily="49" charset="0"/>
              </a:rPr>
              <a:t>table_name</a:t>
            </a:r>
            <a:r>
              <a:rPr lang="cs-CZ" sz="2000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cs-CZ" sz="2000" dirty="0">
                <a:latin typeface="Courier New" pitchFamily="49" charset="0"/>
                <a:cs typeface="Courier New" pitchFamily="49" charset="0"/>
              </a:rPr>
              <a:t>'</a:t>
            </a:r>
            <a:r>
              <a:rPr lang="cs-CZ" sz="2000" dirty="0" smtClean="0">
                <a:latin typeface="Courier New" pitchFamily="49" charset="0"/>
                <a:cs typeface="Courier New" pitchFamily="49" charset="0"/>
              </a:rPr>
              <a:t>OBYVATELE';</a:t>
            </a:r>
            <a:endParaRPr lang="cs-CZ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/>
              <a:t>A </a:t>
            </a:r>
            <a:r>
              <a:rPr lang="en-US" dirty="0" err="1" smtClean="0"/>
              <a:t>pak</a:t>
            </a:r>
            <a:r>
              <a:rPr lang="en-US" dirty="0" smtClean="0"/>
              <a:t> </a:t>
            </a:r>
            <a:r>
              <a:rPr lang="en-US" dirty="0" err="1" smtClean="0"/>
              <a:t>ji</a:t>
            </a:r>
            <a:r>
              <a:rPr lang="cs-CZ" dirty="0" smtClean="0"/>
              <a:t>ž nad daty v této tabulce můžeme používat standardní příkaz </a:t>
            </a:r>
            <a:r>
              <a:rPr lang="cs-CZ" dirty="0" err="1" smtClean="0">
                <a:latin typeface="Courier New" pitchFamily="49" charset="0"/>
                <a:cs typeface="Courier New" pitchFamily="49" charset="0"/>
              </a:rPr>
              <a:t>select</a:t>
            </a:r>
            <a:endParaRPr lang="cs-CZ" dirty="0" smtClean="0">
              <a:latin typeface="Courier New" pitchFamily="49" charset="0"/>
              <a:cs typeface="Courier New" pitchFamily="49" charset="0"/>
            </a:endParaRPr>
          </a:p>
          <a:p>
            <a:endParaRPr lang="cs-CZ" sz="2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Europen - Vílanec u Jihlavy (16.10.2012)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9627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Flashback</a:t>
            </a:r>
            <a:r>
              <a:rPr lang="cs-CZ" dirty="0" smtClean="0"/>
              <a:t> Archive</a:t>
            </a:r>
            <a:endParaRPr lang="cs-CZ" dirty="0"/>
          </a:p>
        </p:txBody>
      </p:sp>
      <p:graphicFrame>
        <p:nvGraphicFramePr>
          <p:cNvPr id="6" name="Zástupný symbol pro obsah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30712822"/>
              </p:ext>
            </p:extLst>
          </p:nvPr>
        </p:nvGraphicFramePr>
        <p:xfrm>
          <a:off x="1259632" y="1436752"/>
          <a:ext cx="4865092" cy="2280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9002"/>
                <a:gridCol w="1011754"/>
                <a:gridCol w="1152128"/>
                <a:gridCol w="720080"/>
                <a:gridCol w="1152128"/>
              </a:tblGrid>
              <a:tr h="486217">
                <a:tc gridSpan="5">
                  <a:txBody>
                    <a:bodyPr/>
                    <a:lstStyle/>
                    <a:p>
                      <a:r>
                        <a:rPr lang="cs-CZ" sz="1600" dirty="0" smtClean="0"/>
                        <a:t>Tabulka OBYVATELE</a:t>
                      </a:r>
                    </a:p>
                    <a:p>
                      <a:r>
                        <a:rPr lang="cs-CZ" sz="1600" dirty="0" smtClean="0"/>
                        <a:t>Jméno</a:t>
                      </a:r>
                      <a:r>
                        <a:rPr lang="cs-CZ" sz="1600" baseline="0" dirty="0" smtClean="0"/>
                        <a:t>   Příjmení    Adresa       Město    Číslo OP</a:t>
                      </a:r>
                      <a:endParaRPr lang="cs-CZ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</a:tr>
              <a:tr h="249952"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Novák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Adam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Zelená</a:t>
                      </a:r>
                      <a:r>
                        <a:rPr lang="cs-CZ" sz="1600" baseline="0" dirty="0" smtClean="0"/>
                        <a:t> 2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Cheb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111111111</a:t>
                      </a:r>
                      <a:endParaRPr lang="cs-CZ" sz="1600" dirty="0"/>
                    </a:p>
                  </a:txBody>
                  <a:tcPr/>
                </a:tc>
              </a:tr>
              <a:tr h="202704"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Novák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Aleš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Modrá 3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Aš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222222222</a:t>
                      </a:r>
                      <a:endParaRPr lang="cs-CZ" sz="1600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Novák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Arnold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Květná</a:t>
                      </a:r>
                      <a:r>
                        <a:rPr lang="cs-CZ" sz="1600" baseline="0" dirty="0" smtClean="0"/>
                        <a:t> 9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Most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333333333</a:t>
                      </a:r>
                      <a:endParaRPr lang="cs-CZ" sz="1600" dirty="0"/>
                    </a:p>
                  </a:txBody>
                  <a:tcPr/>
                </a:tc>
              </a:tr>
              <a:tr h="227464"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Novák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Artur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Letní 22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Praha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444444444</a:t>
                      </a:r>
                      <a:endParaRPr lang="cs-CZ" sz="1600" dirty="0"/>
                    </a:p>
                  </a:txBody>
                  <a:tcPr/>
                </a:tc>
              </a:tr>
              <a:tr h="324232"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…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…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…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600" dirty="0" smtClean="0"/>
                        <a:t>…</a:t>
                      </a:r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…</a:t>
                      </a:r>
                      <a:endParaRPr lang="cs-CZ" sz="1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Zástupný symbol pro obsah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29990884"/>
              </p:ext>
            </p:extLst>
          </p:nvPr>
        </p:nvGraphicFramePr>
        <p:xfrm>
          <a:off x="1259632" y="3988211"/>
          <a:ext cx="7488833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/>
                <a:gridCol w="1008112"/>
                <a:gridCol w="1368152"/>
                <a:gridCol w="576064"/>
                <a:gridCol w="1224136"/>
                <a:gridCol w="792088"/>
                <a:gridCol w="715975"/>
                <a:gridCol w="940210"/>
              </a:tblGrid>
              <a:tr h="592917">
                <a:tc gridSpan="8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 smtClean="0"/>
                        <a:t>Tabulka </a:t>
                      </a:r>
                      <a:r>
                        <a:rPr kumimoji="0" lang="cs-CZ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SYS_FBA_HIST_1</a:t>
                      </a:r>
                      <a:r>
                        <a:rPr kumimoji="0" lang="en-US" sz="1800" b="1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92312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aseline="0" dirty="0" smtClean="0"/>
                        <a:t>Příjmení  </a:t>
                      </a:r>
                      <a:r>
                        <a:rPr lang="en-US" sz="1600" baseline="0" dirty="0" err="1" smtClean="0"/>
                        <a:t>Jm</a:t>
                      </a:r>
                      <a:r>
                        <a:rPr lang="cs-CZ" sz="1600" baseline="0" dirty="0" err="1" smtClean="0"/>
                        <a:t>éno</a:t>
                      </a:r>
                      <a:r>
                        <a:rPr lang="cs-CZ" sz="1600" baseline="0" dirty="0" smtClean="0"/>
                        <a:t>   Adresa            Město  Číslo OP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cs-CZ" sz="1600" baseline="0" dirty="0" smtClean="0"/>
                        <a:t>     </a:t>
                      </a:r>
                      <a:r>
                        <a:rPr lang="en-US" sz="1600" baseline="0" dirty="0" smtClean="0"/>
                        <a:t>Od </a:t>
                      </a:r>
                      <a:r>
                        <a:rPr lang="cs-CZ" sz="1600" baseline="0" dirty="0" smtClean="0"/>
                        <a:t> </a:t>
                      </a:r>
                      <a:r>
                        <a:rPr lang="en-US" sz="1600" baseline="0" dirty="0" smtClean="0"/>
                        <a:t>       Do</a:t>
                      </a:r>
                      <a:r>
                        <a:rPr lang="cs-CZ" sz="1600" baseline="0" dirty="0" smtClean="0"/>
                        <a:t>       Operace</a:t>
                      </a:r>
                      <a:endParaRPr lang="cs-CZ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</a:tr>
              <a:tr h="318427"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</a:tr>
              <a:tr h="318427"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</a:tr>
              <a:tr h="318427"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</a:tr>
              <a:tr h="318427"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</a:tr>
              <a:tr h="318427"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6156176" y="1716777"/>
            <a:ext cx="29878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urier New" pitchFamily="49" charset="0"/>
                <a:cs typeface="Courier New" pitchFamily="49" charset="0"/>
              </a:rPr>
              <a:t>Update OBYVATELE</a:t>
            </a:r>
          </a:p>
          <a:p>
            <a:r>
              <a:rPr lang="cs-CZ" dirty="0" smtClean="0">
                <a:latin typeface="Courier New" pitchFamily="49" charset="0"/>
                <a:cs typeface="Courier New" pitchFamily="49" charset="0"/>
              </a:rPr>
              <a:t>set adresa=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‘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Zadn</a:t>
            </a:r>
            <a:r>
              <a:rPr lang="cs-CZ" dirty="0" smtClean="0">
                <a:latin typeface="Courier New" pitchFamily="49" charset="0"/>
                <a:cs typeface="Courier New" pitchFamily="49" charset="0"/>
              </a:rPr>
              <a:t>í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3’ where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cislo_op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=‘222222222’</a:t>
            </a:r>
            <a:endParaRPr lang="cs-CZ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187624" y="4581128"/>
            <a:ext cx="75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Novák     Aleš         Modrá 3          Aš      222222222              334236  </a:t>
            </a:r>
            <a:r>
              <a:rPr lang="en-US" dirty="0" smtClean="0"/>
              <a:t>   </a:t>
            </a:r>
            <a:r>
              <a:rPr lang="cs-CZ" dirty="0" smtClean="0"/>
              <a:t>U</a:t>
            </a:r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1187624" y="4931876"/>
            <a:ext cx="75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Novák     Aleš         Zadní 3           Aš      222222222  334236 334289  </a:t>
            </a:r>
            <a:r>
              <a:rPr lang="en-US" dirty="0" smtClean="0"/>
              <a:t>   </a:t>
            </a:r>
            <a:r>
              <a:rPr lang="cs-CZ" dirty="0" smtClean="0"/>
              <a:t>U</a:t>
            </a:r>
            <a:endParaRPr lang="cs-CZ" dirty="0"/>
          </a:p>
        </p:txBody>
      </p:sp>
      <p:sp>
        <p:nvSpPr>
          <p:cNvPr id="10" name="TextovéPole 9"/>
          <p:cNvSpPr txBox="1"/>
          <p:nvPr/>
        </p:nvSpPr>
        <p:spPr>
          <a:xfrm>
            <a:off x="1187624" y="5229200"/>
            <a:ext cx="75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Novák     Artur       Letní </a:t>
            </a:r>
            <a:r>
              <a:rPr lang="cs-CZ" smtClean="0"/>
              <a:t>22         Praha  </a:t>
            </a:r>
            <a:r>
              <a:rPr lang="cs-CZ" dirty="0" smtClean="0"/>
              <a:t>444444444               334322  </a:t>
            </a:r>
            <a:r>
              <a:rPr lang="en-US" dirty="0" smtClean="0"/>
              <a:t>   </a:t>
            </a:r>
            <a:r>
              <a:rPr lang="cs-CZ" dirty="0" smtClean="0"/>
              <a:t>D</a:t>
            </a:r>
            <a:endParaRPr lang="cs-CZ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1187624" y="5591911"/>
            <a:ext cx="75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Novák     Jan           Zimní 33        Stod   666666666   </a:t>
            </a:r>
            <a:r>
              <a:rPr lang="en-US" dirty="0" smtClean="0"/>
              <a:t>334300</a:t>
            </a:r>
            <a:r>
              <a:rPr lang="cs-CZ" dirty="0" smtClean="0"/>
              <a:t> 3343</a:t>
            </a:r>
            <a:r>
              <a:rPr lang="en-US" dirty="0" smtClean="0"/>
              <a:t>98</a:t>
            </a:r>
            <a:r>
              <a:rPr lang="cs-CZ" dirty="0" smtClean="0"/>
              <a:t>  </a:t>
            </a:r>
            <a:r>
              <a:rPr lang="en-US" dirty="0" smtClean="0"/>
              <a:t>    I</a:t>
            </a:r>
            <a:endParaRPr lang="cs-CZ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6176238" y="1762944"/>
            <a:ext cx="29677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urier New" pitchFamily="49" charset="0"/>
                <a:cs typeface="Courier New" pitchFamily="49" charset="0"/>
              </a:rPr>
              <a:t>Update OBYVATELE</a:t>
            </a:r>
          </a:p>
          <a:p>
            <a:r>
              <a:rPr lang="cs-CZ" dirty="0" smtClean="0">
                <a:latin typeface="Courier New" pitchFamily="49" charset="0"/>
                <a:cs typeface="Courier New" pitchFamily="49" charset="0"/>
              </a:rPr>
              <a:t>set </a:t>
            </a:r>
            <a:r>
              <a:rPr lang="cs-CZ" dirty="0" err="1" smtClean="0">
                <a:latin typeface="Courier New" pitchFamily="49" charset="0"/>
                <a:cs typeface="Courier New" pitchFamily="49" charset="0"/>
              </a:rPr>
              <a:t>mesto</a:t>
            </a:r>
            <a:r>
              <a:rPr lang="cs-CZ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‘</a:t>
            </a:r>
            <a:r>
              <a:rPr lang="cs-CZ" dirty="0" smtClean="0">
                <a:latin typeface="Courier New" pitchFamily="49" charset="0"/>
                <a:cs typeface="Courier New" pitchFamily="49" charset="0"/>
              </a:rPr>
              <a:t>Cheb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’ where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cislo_op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=‘222222222’</a:t>
            </a:r>
            <a:endParaRPr lang="cs-CZ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6176238" y="1762944"/>
            <a:ext cx="286025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urier New" pitchFamily="49" charset="0"/>
                <a:cs typeface="Courier New" pitchFamily="49" charset="0"/>
              </a:rPr>
              <a:t>Insert </a:t>
            </a:r>
            <a:r>
              <a:rPr lang="cs-CZ" dirty="0" err="1" smtClean="0">
                <a:latin typeface="Courier New" pitchFamily="49" charset="0"/>
                <a:cs typeface="Courier New" pitchFamily="49" charset="0"/>
              </a:rPr>
              <a:t>into</a:t>
            </a:r>
            <a:r>
              <a:rPr lang="cs-CZ" dirty="0" smtClean="0">
                <a:latin typeface="Courier New" pitchFamily="49" charset="0"/>
                <a:cs typeface="Courier New" pitchFamily="49" charset="0"/>
              </a:rPr>
              <a:t> OBYVATELE </a:t>
            </a:r>
            <a:r>
              <a:rPr lang="cs-CZ" dirty="0" err="1" smtClean="0">
                <a:latin typeface="Courier New" pitchFamily="49" charset="0"/>
                <a:cs typeface="Courier New" pitchFamily="49" charset="0"/>
              </a:rPr>
              <a:t>values</a:t>
            </a:r>
            <a:endParaRPr lang="cs-CZ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cs-CZ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‘Nov</a:t>
            </a:r>
            <a:r>
              <a:rPr lang="cs-CZ" dirty="0" err="1" smtClean="0">
                <a:latin typeface="Courier New" pitchFamily="49" charset="0"/>
                <a:cs typeface="Courier New" pitchFamily="49" charset="0"/>
              </a:rPr>
              <a:t>ák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’,’Jan’,</a:t>
            </a:r>
            <a:endParaRPr lang="cs-CZ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’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Zimn</a:t>
            </a:r>
            <a:r>
              <a:rPr lang="cs-CZ" dirty="0" smtClean="0">
                <a:latin typeface="Courier New" pitchFamily="49" charset="0"/>
                <a:cs typeface="Courier New" pitchFamily="49" charset="0"/>
              </a:rPr>
              <a:t>í 33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’, ’Stod’,’666666666’)</a:t>
            </a:r>
            <a:endParaRPr lang="cs-CZ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6223830" y="1788722"/>
            <a:ext cx="29201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>
                <a:latin typeface="Courier New" pitchFamily="49" charset="0"/>
                <a:cs typeface="Courier New" pitchFamily="49" charset="0"/>
              </a:rPr>
              <a:t>Update OBYVATELE</a:t>
            </a:r>
          </a:p>
          <a:p>
            <a:r>
              <a:rPr lang="cs-CZ" dirty="0" smtClean="0">
                <a:latin typeface="Courier New" pitchFamily="49" charset="0"/>
                <a:cs typeface="Courier New" pitchFamily="49" charset="0"/>
              </a:rPr>
              <a:t>set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adresa</a:t>
            </a:r>
            <a:r>
              <a:rPr lang="cs-CZ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‘Horn</a:t>
            </a:r>
            <a:r>
              <a:rPr lang="cs-CZ" dirty="0" smtClean="0">
                <a:latin typeface="Courier New" pitchFamily="49" charset="0"/>
                <a:cs typeface="Courier New" pitchFamily="49" charset="0"/>
              </a:rPr>
              <a:t>í 2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’ where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cislo_op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=‘</a:t>
            </a:r>
            <a:r>
              <a:rPr lang="cs-CZ" dirty="0" smtClean="0">
                <a:latin typeface="Courier New" pitchFamily="49" charset="0"/>
                <a:cs typeface="Courier New" pitchFamily="49" charset="0"/>
              </a:rPr>
              <a:t>666666666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’</a:t>
            </a:r>
            <a:endParaRPr lang="cs-CZ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6176238" y="1779724"/>
            <a:ext cx="296776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 smtClean="0">
                <a:latin typeface="Courier New" pitchFamily="49" charset="0"/>
                <a:cs typeface="Courier New" pitchFamily="49" charset="0"/>
              </a:rPr>
              <a:t>Delete</a:t>
            </a:r>
            <a:r>
              <a:rPr lang="cs-CZ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dirty="0" err="1" smtClean="0">
                <a:latin typeface="Courier New" pitchFamily="49" charset="0"/>
                <a:cs typeface="Courier New" pitchFamily="49" charset="0"/>
              </a:rPr>
              <a:t>from</a:t>
            </a:r>
            <a:r>
              <a:rPr lang="cs-CZ" dirty="0" smtClean="0">
                <a:latin typeface="Courier New" pitchFamily="49" charset="0"/>
                <a:cs typeface="Courier New" pitchFamily="49" charset="0"/>
              </a:rPr>
              <a:t> OBYVATELE </a:t>
            </a:r>
            <a:r>
              <a:rPr lang="cs-CZ" dirty="0" err="1" smtClean="0">
                <a:latin typeface="Courier New" pitchFamily="49" charset="0"/>
                <a:cs typeface="Courier New" pitchFamily="49" charset="0"/>
              </a:rPr>
              <a:t>where</a:t>
            </a:r>
            <a:r>
              <a:rPr lang="cs-CZ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dirty="0" err="1" smtClean="0">
                <a:latin typeface="Courier New" pitchFamily="49" charset="0"/>
                <a:cs typeface="Courier New" pitchFamily="49" charset="0"/>
              </a:rPr>
              <a:t>cislo_op</a:t>
            </a:r>
            <a:r>
              <a:rPr lang="cs-CZ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’</a:t>
            </a:r>
            <a:r>
              <a:rPr lang="cs-CZ" dirty="0" smtClean="0">
                <a:latin typeface="Courier New" pitchFamily="49" charset="0"/>
                <a:cs typeface="Courier New" pitchFamily="49" charset="0"/>
              </a:rPr>
              <a:t>444444444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’</a:t>
            </a:r>
            <a:endParaRPr lang="cs-CZ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3131840" y="2348880"/>
            <a:ext cx="1080120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Zadní 3</a:t>
            </a:r>
            <a:endParaRPr lang="cs-CZ" dirty="0"/>
          </a:p>
        </p:txBody>
      </p:sp>
      <p:sp>
        <p:nvSpPr>
          <p:cNvPr id="17" name="TextovéPole 16"/>
          <p:cNvSpPr txBox="1"/>
          <p:nvPr/>
        </p:nvSpPr>
        <p:spPr>
          <a:xfrm>
            <a:off x="4220055" y="2348880"/>
            <a:ext cx="747989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Cheb</a:t>
            </a:r>
            <a:endParaRPr lang="cs-CZ" dirty="0"/>
          </a:p>
        </p:txBody>
      </p:sp>
      <p:sp>
        <p:nvSpPr>
          <p:cNvPr id="18" name="TextovéPole 17"/>
          <p:cNvSpPr txBox="1"/>
          <p:nvPr/>
        </p:nvSpPr>
        <p:spPr>
          <a:xfrm>
            <a:off x="1259632" y="3356992"/>
            <a:ext cx="4824536" cy="35394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cs-CZ" sz="1700" dirty="0" smtClean="0"/>
              <a:t>Novák    Jan             Zimní 33      Stod    666666666</a:t>
            </a:r>
          </a:p>
        </p:txBody>
      </p:sp>
      <p:sp>
        <p:nvSpPr>
          <p:cNvPr id="19" name="TextovéPole 18"/>
          <p:cNvSpPr txBox="1"/>
          <p:nvPr/>
        </p:nvSpPr>
        <p:spPr>
          <a:xfrm>
            <a:off x="3131840" y="3347700"/>
            <a:ext cx="1080120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Horní 2</a:t>
            </a:r>
            <a:endParaRPr lang="cs-CZ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1259632" y="2996952"/>
            <a:ext cx="4824536" cy="35394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endParaRPr lang="cs-CZ" sz="1700" dirty="0" smtClean="0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Europen - Vílanec u Jihlavy (16.10.2012)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7908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5" grpId="0"/>
      <p:bldP spid="9" grpId="0"/>
      <p:bldP spid="10" grpId="0"/>
      <p:bldP spid="11" grpId="0"/>
      <p:bldP spid="12" grpId="0"/>
      <p:bldP spid="12" grpId="1"/>
      <p:bldP spid="13" grpId="0"/>
      <p:bldP spid="13" grpId="1"/>
      <p:bldP spid="15" grpId="0"/>
      <p:bldP spid="16" grpId="0"/>
      <p:bldP spid="16" grpId="1"/>
      <p:bldP spid="7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Dostupnost </a:t>
            </a:r>
            <a:r>
              <a:rPr lang="cs-CZ" dirty="0" err="1"/>
              <a:t>flashback</a:t>
            </a:r>
            <a:r>
              <a:rPr lang="cs-CZ" dirty="0"/>
              <a:t> technologií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err="1" smtClean="0"/>
              <a:t>Flashback</a:t>
            </a:r>
            <a:r>
              <a:rPr lang="cs-CZ" dirty="0" smtClean="0"/>
              <a:t> </a:t>
            </a:r>
            <a:r>
              <a:rPr lang="cs-CZ" dirty="0" err="1" smtClean="0"/>
              <a:t>query</a:t>
            </a:r>
            <a:r>
              <a:rPr lang="cs-CZ" dirty="0" smtClean="0"/>
              <a:t>, </a:t>
            </a:r>
            <a:r>
              <a:rPr lang="cs-CZ" dirty="0" err="1" smtClean="0"/>
              <a:t>flashback</a:t>
            </a:r>
            <a:r>
              <a:rPr lang="cs-CZ" dirty="0" smtClean="0"/>
              <a:t> drop </a:t>
            </a:r>
          </a:p>
          <a:p>
            <a:pPr lvl="1"/>
            <a:r>
              <a:rPr lang="cs-CZ" dirty="0" smtClean="0"/>
              <a:t> dostupné ve všech </a:t>
            </a:r>
            <a:r>
              <a:rPr lang="cs-CZ" dirty="0"/>
              <a:t>edicích včetně Express (tj. je </a:t>
            </a:r>
            <a:r>
              <a:rPr lang="cs-CZ" dirty="0" smtClean="0"/>
              <a:t>zdarma, mohou využívat všichni)</a:t>
            </a:r>
            <a:endParaRPr lang="cs-CZ" dirty="0"/>
          </a:p>
          <a:p>
            <a:r>
              <a:rPr lang="cs-CZ" dirty="0" smtClean="0"/>
              <a:t>Všechny ostatní pak pouze v nejdražší edici </a:t>
            </a:r>
            <a:r>
              <a:rPr lang="cs-CZ" dirty="0" err="1" smtClean="0"/>
              <a:t>Enterprise</a:t>
            </a:r>
            <a:endParaRPr lang="cs-CZ" dirty="0" smtClean="0">
              <a:latin typeface="Courier New" pitchFamily="49" charset="0"/>
              <a:cs typeface="Courier New" pitchFamily="49" charset="0"/>
            </a:endParaRPr>
          </a:p>
          <a:p>
            <a:endParaRPr lang="cs-CZ" sz="200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Europen - Vílanec u Jihlavy (16.10.2012)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6504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/>
            </a:r>
            <a:br>
              <a:rPr lang="cs-CZ" dirty="0" smtClean="0"/>
            </a:br>
            <a:r>
              <a:rPr lang="cs-CZ" dirty="0"/>
              <a:t/>
            </a:r>
            <a:br>
              <a:rPr lang="cs-CZ" dirty="0"/>
            </a:br>
            <a:r>
              <a:rPr lang="cs-CZ" sz="2400" dirty="0" smtClean="0"/>
              <a:t>DĚKUJI ZA POZORNOST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sz="4000" dirty="0" smtClean="0"/>
              <a:t>Dotazy?</a:t>
            </a:r>
            <a:endParaRPr lang="cs-CZ" sz="4000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Europen - Vílanec u Jihlavy (16.10.2012)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3850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Zpátky k </a:t>
            </a:r>
            <a:r>
              <a:rPr lang="cs-CZ" dirty="0" err="1" smtClean="0"/>
              <a:t>flashbacku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469032"/>
          </a:xfrm>
        </p:spPr>
        <p:txBody>
          <a:bodyPr>
            <a:normAutofit fontScale="92500" lnSpcReduction="10000"/>
          </a:bodyPr>
          <a:lstStyle/>
          <a:p>
            <a:pPr marL="82296" indent="0">
              <a:buNone/>
            </a:pPr>
            <a:r>
              <a:rPr lang="cs-CZ" sz="2800" dirty="0" smtClean="0"/>
              <a:t>Něco podobného si asi každý umí představit</a:t>
            </a:r>
            <a:endParaRPr lang="cs-CZ" sz="28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6" y="3356992"/>
            <a:ext cx="2177522" cy="1512168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3325309"/>
            <a:ext cx="1584176" cy="1615859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4941168"/>
            <a:ext cx="1607010" cy="1852147"/>
          </a:xfrm>
          <a:prstGeom prst="rect">
            <a:avLst/>
          </a:prstGeom>
        </p:spPr>
      </p:pic>
      <p:sp>
        <p:nvSpPr>
          <p:cNvPr id="7" name="TextovéPole 6"/>
          <p:cNvSpPr txBox="1"/>
          <p:nvPr/>
        </p:nvSpPr>
        <p:spPr>
          <a:xfrm>
            <a:off x="6772564" y="2914355"/>
            <a:ext cx="9447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ÚŘAD</a:t>
            </a:r>
            <a:endParaRPr lang="cs-CZ" b="1" dirty="0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Europen - Vílanec u Jihlavy (16.10.2012)</a:t>
            </a:r>
            <a:endParaRPr lang="cs-CZ"/>
          </a:p>
        </p:txBody>
      </p:sp>
      <p:sp>
        <p:nvSpPr>
          <p:cNvPr id="12" name="Obláček 11"/>
          <p:cNvSpPr/>
          <p:nvPr/>
        </p:nvSpPr>
        <p:spPr>
          <a:xfrm>
            <a:off x="2339752" y="2132856"/>
            <a:ext cx="2329409" cy="1338091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Dobrý den, chtěl bych změnit trvalé bydliště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13" name="Obláček 12"/>
          <p:cNvSpPr/>
          <p:nvPr/>
        </p:nvSpPr>
        <p:spPr>
          <a:xfrm flipH="1">
            <a:off x="4972364" y="2272227"/>
            <a:ext cx="2272572" cy="1198720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Číslo občanského průkazu?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14" name="Obláček 13"/>
          <p:cNvSpPr/>
          <p:nvPr/>
        </p:nvSpPr>
        <p:spPr>
          <a:xfrm>
            <a:off x="2492152" y="2285256"/>
            <a:ext cx="2329409" cy="1338091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171717171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17" name="Obláček 16"/>
          <p:cNvSpPr/>
          <p:nvPr/>
        </p:nvSpPr>
        <p:spPr>
          <a:xfrm flipH="1">
            <a:off x="5124764" y="2424627"/>
            <a:ext cx="2272572" cy="1198720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Vaše nová adresa?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18" name="Obláček 17"/>
          <p:cNvSpPr/>
          <p:nvPr/>
        </p:nvSpPr>
        <p:spPr>
          <a:xfrm>
            <a:off x="2644552" y="2437656"/>
            <a:ext cx="2329409" cy="1338091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Květinová 7, Most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19" name="Šipka ohnutá nahoru 18"/>
          <p:cNvSpPr/>
          <p:nvPr/>
        </p:nvSpPr>
        <p:spPr>
          <a:xfrm rot="5460000" flipV="1">
            <a:off x="4253568" y="3231811"/>
            <a:ext cx="1748744" cy="4937013"/>
          </a:xfrm>
          <a:prstGeom prst="bentUpArrow">
            <a:avLst>
              <a:gd name="adj1" fmla="val 25000"/>
              <a:gd name="adj2" fmla="val 25000"/>
              <a:gd name="adj3" fmla="val 27537"/>
            </a:avLst>
          </a:prstGeom>
          <a:scene3d>
            <a:camera prst="orthographicFront">
              <a:rot lat="0" lon="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0" name="TextovéPole 19"/>
          <p:cNvSpPr txBox="1"/>
          <p:nvPr/>
        </p:nvSpPr>
        <p:spPr>
          <a:xfrm>
            <a:off x="3347864" y="4365104"/>
            <a:ext cx="390683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latin typeface="Courier New" pitchFamily="49" charset="0"/>
                <a:cs typeface="Courier New" pitchFamily="49" charset="0"/>
              </a:rPr>
              <a:t>Update OBYVATELE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s</a:t>
            </a:r>
            <a:r>
              <a:rPr lang="cs-CZ" dirty="0" smtClean="0">
                <a:latin typeface="Courier New" pitchFamily="49" charset="0"/>
                <a:cs typeface="Courier New" pitchFamily="49" charset="0"/>
              </a:rPr>
              <a:t>et adresa=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‘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Kv</a:t>
            </a:r>
            <a:r>
              <a:rPr lang="cs-CZ" dirty="0" err="1" smtClean="0">
                <a:latin typeface="Courier New" pitchFamily="49" charset="0"/>
                <a:cs typeface="Courier New" pitchFamily="49" charset="0"/>
              </a:rPr>
              <a:t>ětinová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dirty="0" smtClean="0">
                <a:latin typeface="Courier New" pitchFamily="49" charset="0"/>
                <a:cs typeface="Courier New" pitchFamily="49" charset="0"/>
              </a:rPr>
              <a:t>7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‘</a:t>
            </a:r>
            <a:r>
              <a:rPr lang="cs-CZ" dirty="0" smtClean="0">
                <a:latin typeface="Courier New" pitchFamily="49" charset="0"/>
                <a:cs typeface="Courier New" pitchFamily="49" charset="0"/>
              </a:rPr>
              <a:t>, 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m</a:t>
            </a:r>
            <a:r>
              <a:rPr lang="cs-CZ" dirty="0" err="1" smtClean="0">
                <a:latin typeface="Courier New" pitchFamily="49" charset="0"/>
                <a:cs typeface="Courier New" pitchFamily="49" charset="0"/>
              </a:rPr>
              <a:t>ěsto</a:t>
            </a:r>
            <a:r>
              <a:rPr lang="cs-CZ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‘Most’</a:t>
            </a:r>
          </a:p>
          <a:p>
            <a:r>
              <a:rPr lang="en-US" dirty="0">
                <a:latin typeface="Courier New" pitchFamily="49" charset="0"/>
                <a:cs typeface="Courier New" pitchFamily="49" charset="0"/>
              </a:rPr>
              <a:t>w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here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cislo_op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=‘717171717’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;</a:t>
            </a:r>
            <a:endParaRPr lang="cs-CZ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1" name="Obláček 20"/>
          <p:cNvSpPr/>
          <p:nvPr/>
        </p:nvSpPr>
        <p:spPr>
          <a:xfrm flipH="1">
            <a:off x="4973960" y="2577026"/>
            <a:ext cx="2575775" cy="1428037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Tak</a:t>
            </a:r>
            <a:r>
              <a:rPr lang="en-US" dirty="0" smtClean="0">
                <a:solidFill>
                  <a:schemeClr val="tx1"/>
                </a:solidFill>
              </a:rPr>
              <a:t> pane Nov</a:t>
            </a:r>
            <a:r>
              <a:rPr lang="cs-CZ" dirty="0" err="1" smtClean="0">
                <a:solidFill>
                  <a:schemeClr val="tx1"/>
                </a:solidFill>
              </a:rPr>
              <a:t>áku</a:t>
            </a:r>
            <a:r>
              <a:rPr lang="cs-CZ" dirty="0" smtClean="0">
                <a:solidFill>
                  <a:schemeClr val="tx1"/>
                </a:solidFill>
              </a:rPr>
              <a:t>, teď zaplatíte 100 Kč na pokladně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22" name="Obláček 21"/>
          <p:cNvSpPr/>
          <p:nvPr/>
        </p:nvSpPr>
        <p:spPr>
          <a:xfrm>
            <a:off x="2796952" y="2590056"/>
            <a:ext cx="2329409" cy="1338091"/>
          </a:xfrm>
          <a:prstGeom prst="cloudCallou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Ale já se jmenuji Polívka !?!?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23" name="TextovéPole 22"/>
          <p:cNvSpPr txBox="1"/>
          <p:nvPr/>
        </p:nvSpPr>
        <p:spPr>
          <a:xfrm>
            <a:off x="3347864" y="5507940"/>
            <a:ext cx="1149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 smtClean="0">
                <a:latin typeface="Courier New" pitchFamily="49" charset="0"/>
                <a:cs typeface="Courier New" pitchFamily="49" charset="0"/>
              </a:rPr>
              <a:t>Commit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cs-CZ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4" name="TextovéPole 23"/>
          <p:cNvSpPr txBox="1"/>
          <p:nvPr/>
        </p:nvSpPr>
        <p:spPr>
          <a:xfrm>
            <a:off x="1331641" y="2285256"/>
            <a:ext cx="7613558" cy="2308324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4800" dirty="0" err="1" smtClean="0">
                <a:solidFill>
                  <a:srgbClr val="FF0000"/>
                </a:solidFill>
              </a:rPr>
              <a:t>Adresa</a:t>
            </a:r>
            <a:r>
              <a:rPr lang="en-US" sz="4800" dirty="0" smtClean="0">
                <a:solidFill>
                  <a:srgbClr val="FF0000"/>
                </a:solidFill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</a:rPr>
              <a:t>byla</a:t>
            </a:r>
            <a:r>
              <a:rPr lang="en-US" sz="4800" dirty="0" smtClean="0">
                <a:solidFill>
                  <a:srgbClr val="FF0000"/>
                </a:solidFill>
              </a:rPr>
              <a:t> </a:t>
            </a:r>
            <a:r>
              <a:rPr lang="en-US" sz="4800" dirty="0" err="1" smtClean="0">
                <a:solidFill>
                  <a:srgbClr val="FF0000"/>
                </a:solidFill>
              </a:rPr>
              <a:t>zm</a:t>
            </a:r>
            <a:r>
              <a:rPr lang="cs-CZ" sz="4800" dirty="0" err="1" smtClean="0">
                <a:solidFill>
                  <a:srgbClr val="FF0000"/>
                </a:solidFill>
              </a:rPr>
              <a:t>ěněna</a:t>
            </a:r>
            <a:r>
              <a:rPr lang="cs-CZ" sz="4800" dirty="0" smtClean="0">
                <a:solidFill>
                  <a:srgbClr val="FF0000"/>
                </a:solidFill>
              </a:rPr>
              <a:t> někomu</a:t>
            </a:r>
          </a:p>
          <a:p>
            <a:pPr algn="ctr"/>
            <a:r>
              <a:rPr lang="cs-CZ" sz="4800" dirty="0" smtClean="0">
                <a:solidFill>
                  <a:srgbClr val="FF0000"/>
                </a:solidFill>
              </a:rPr>
              <a:t> jinému a neznáme původní</a:t>
            </a:r>
          </a:p>
          <a:p>
            <a:pPr algn="ctr"/>
            <a:r>
              <a:rPr lang="cs-CZ" sz="4800" dirty="0" smtClean="0">
                <a:solidFill>
                  <a:srgbClr val="FF0000"/>
                </a:solidFill>
              </a:rPr>
              <a:t> hodnotu</a:t>
            </a:r>
            <a:endParaRPr lang="cs-CZ" sz="4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9357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7" grpId="0" animBg="1"/>
      <p:bldP spid="18" grpId="0" animBg="1"/>
      <p:bldP spid="19" grpId="0" animBg="1"/>
      <p:bldP spid="20" grpId="0"/>
      <p:bldP spid="21" grpId="0" animBg="1"/>
      <p:bldP spid="22" grpId="0" animBg="1"/>
      <p:bldP spid="23" grpId="0"/>
      <p:bldP spid="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Co s tím?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829072"/>
          </a:xfrm>
        </p:spPr>
        <p:txBody>
          <a:bodyPr/>
          <a:lstStyle/>
          <a:p>
            <a:r>
              <a:rPr lang="cs-CZ" dirty="0" smtClean="0"/>
              <a:t>Nejjednodušší je tzv. „</a:t>
            </a:r>
            <a:r>
              <a:rPr lang="cs-CZ" dirty="0" err="1" smtClean="0"/>
              <a:t>paper-flashback</a:t>
            </a:r>
            <a:r>
              <a:rPr lang="cs-CZ" dirty="0" smtClean="0"/>
              <a:t>“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2564904"/>
            <a:ext cx="6552728" cy="3604000"/>
          </a:xfrm>
          <a:prstGeom prst="rect">
            <a:avLst/>
          </a:prstGeom>
        </p:spPr>
      </p:pic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Europen - Vílanec u Jihlavy (16.10.2012)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3102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Co s tím?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1261120"/>
          </a:xfrm>
        </p:spPr>
        <p:txBody>
          <a:bodyPr/>
          <a:lstStyle/>
          <a:p>
            <a:r>
              <a:rPr lang="cs-CZ" dirty="0" smtClean="0"/>
              <a:t>Prakticky všechny databáze dnes nabízí tzv. point-in-</a:t>
            </a:r>
            <a:r>
              <a:rPr lang="cs-CZ" dirty="0" err="1" smtClean="0"/>
              <a:t>time</a:t>
            </a:r>
            <a:r>
              <a:rPr lang="cs-CZ" dirty="0" smtClean="0"/>
              <a:t> </a:t>
            </a:r>
            <a:r>
              <a:rPr lang="cs-CZ" dirty="0" err="1" smtClean="0"/>
              <a:t>recovery</a:t>
            </a:r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1907704" y="5301208"/>
            <a:ext cx="1080120" cy="2880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2987824" y="5301208"/>
            <a:ext cx="1080120" cy="28803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4067944" y="5301208"/>
            <a:ext cx="1080120" cy="288032"/>
          </a:xfrm>
          <a:prstGeom prst="rect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bdélník 8"/>
          <p:cNvSpPr/>
          <p:nvPr/>
        </p:nvSpPr>
        <p:spPr>
          <a:xfrm>
            <a:off x="5148064" y="5301208"/>
            <a:ext cx="1080120" cy="288032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/>
          <p:cNvSpPr/>
          <p:nvPr/>
        </p:nvSpPr>
        <p:spPr>
          <a:xfrm>
            <a:off x="6228184" y="5301208"/>
            <a:ext cx="1080120" cy="288032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bdélník 10"/>
          <p:cNvSpPr/>
          <p:nvPr/>
        </p:nvSpPr>
        <p:spPr>
          <a:xfrm>
            <a:off x="7308304" y="5301208"/>
            <a:ext cx="1080120" cy="28803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3808768"/>
            <a:ext cx="930970" cy="772360"/>
          </a:xfrm>
          <a:prstGeom prst="rect">
            <a:avLst/>
          </a:prstGeom>
        </p:spPr>
      </p:pic>
      <p:pic>
        <p:nvPicPr>
          <p:cNvPr id="13" name="Obrázek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3198" y="3808768"/>
            <a:ext cx="930970" cy="772360"/>
          </a:xfrm>
          <a:prstGeom prst="rect">
            <a:avLst/>
          </a:prstGeom>
        </p:spPr>
      </p:pic>
      <p:pic>
        <p:nvPicPr>
          <p:cNvPr id="15" name="Obrázek 1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0387" y="4636595"/>
            <a:ext cx="645604" cy="645604"/>
          </a:xfrm>
          <a:prstGeom prst="rect">
            <a:avLst/>
          </a:prstGeom>
        </p:spPr>
      </p:pic>
      <p:pic>
        <p:nvPicPr>
          <p:cNvPr id="16" name="Obrázek 1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4308" y="4655604"/>
            <a:ext cx="645604" cy="645604"/>
          </a:xfrm>
          <a:prstGeom prst="rect">
            <a:avLst/>
          </a:prstGeom>
        </p:spPr>
      </p:pic>
      <p:pic>
        <p:nvPicPr>
          <p:cNvPr id="17" name="Obrázek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4428" y="4653136"/>
            <a:ext cx="645604" cy="645604"/>
          </a:xfrm>
          <a:prstGeom prst="rect">
            <a:avLst/>
          </a:prstGeom>
        </p:spPr>
      </p:pic>
      <p:pic>
        <p:nvPicPr>
          <p:cNvPr id="18" name="Obrázek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4548" y="4653136"/>
            <a:ext cx="645604" cy="645604"/>
          </a:xfrm>
          <a:prstGeom prst="rect">
            <a:avLst/>
          </a:prstGeom>
        </p:spPr>
      </p:pic>
      <p:pic>
        <p:nvPicPr>
          <p:cNvPr id="19" name="Obrázek 1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4668" y="4653136"/>
            <a:ext cx="645604" cy="645604"/>
          </a:xfrm>
          <a:prstGeom prst="rect">
            <a:avLst/>
          </a:prstGeom>
        </p:spPr>
      </p:pic>
      <p:pic>
        <p:nvPicPr>
          <p:cNvPr id="20" name="Obrázek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2780" y="4653136"/>
            <a:ext cx="645604" cy="645604"/>
          </a:xfrm>
          <a:prstGeom prst="rect">
            <a:avLst/>
          </a:prstGeom>
        </p:spPr>
      </p:pic>
      <p:sp>
        <p:nvSpPr>
          <p:cNvPr id="22" name="TextovéPole 21"/>
          <p:cNvSpPr txBox="1"/>
          <p:nvPr/>
        </p:nvSpPr>
        <p:spPr>
          <a:xfrm>
            <a:off x="1475656" y="5589240"/>
            <a:ext cx="70849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            1.den        2.den        3.den         4.den         5.den         6.den</a:t>
            </a:r>
            <a:endParaRPr lang="cs-CZ" dirty="0"/>
          </a:p>
        </p:txBody>
      </p:sp>
      <p:sp>
        <p:nvSpPr>
          <p:cNvPr id="23" name="Šipka doprava 22"/>
          <p:cNvSpPr/>
          <p:nvPr/>
        </p:nvSpPr>
        <p:spPr>
          <a:xfrm>
            <a:off x="449227" y="4471968"/>
            <a:ext cx="1512168" cy="1080839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ysClr val="windowText" lastClr="000000"/>
                </a:solidFill>
              </a:rPr>
              <a:t>Transakční</a:t>
            </a:r>
          </a:p>
          <a:p>
            <a:pPr algn="ctr"/>
            <a:r>
              <a:rPr lang="cs-CZ" dirty="0" smtClean="0">
                <a:solidFill>
                  <a:sysClr val="windowText" lastClr="000000"/>
                </a:solidFill>
              </a:rPr>
              <a:t>log</a:t>
            </a:r>
            <a:endParaRPr lang="cs-CZ" dirty="0" smtClean="0">
              <a:solidFill>
                <a:sysClr val="windowText" lastClr="000000"/>
              </a:solidFill>
            </a:endParaRPr>
          </a:p>
        </p:txBody>
      </p:sp>
      <p:pic>
        <p:nvPicPr>
          <p:cNvPr id="24" name="Obrázek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5613" y="6102588"/>
            <a:ext cx="382171" cy="422756"/>
          </a:xfrm>
          <a:prstGeom prst="rect">
            <a:avLst/>
          </a:prstGeom>
        </p:spPr>
      </p:pic>
      <p:pic>
        <p:nvPicPr>
          <p:cNvPr id="25" name="Obrázek 2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5732" y="6093296"/>
            <a:ext cx="430530" cy="476250"/>
          </a:xfrm>
          <a:prstGeom prst="rect">
            <a:avLst/>
          </a:prstGeom>
        </p:spPr>
      </p:pic>
      <p:pic>
        <p:nvPicPr>
          <p:cNvPr id="26" name="Obrázek 2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5852" y="6084004"/>
            <a:ext cx="473583" cy="523875"/>
          </a:xfrm>
          <a:prstGeom prst="rect">
            <a:avLst/>
          </a:prstGeom>
        </p:spPr>
      </p:pic>
      <p:pic>
        <p:nvPicPr>
          <p:cNvPr id="27" name="Obrázek 2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5971" y="6074711"/>
            <a:ext cx="516636" cy="571500"/>
          </a:xfrm>
          <a:prstGeom prst="rect">
            <a:avLst/>
          </a:prstGeom>
        </p:spPr>
      </p:pic>
      <p:pic>
        <p:nvPicPr>
          <p:cNvPr id="28" name="Obrázek 2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6091" y="6065419"/>
            <a:ext cx="559689" cy="619125"/>
          </a:xfrm>
          <a:prstGeom prst="rect">
            <a:avLst/>
          </a:prstGeom>
        </p:spPr>
      </p:pic>
      <p:pic>
        <p:nvPicPr>
          <p:cNvPr id="29" name="Obrázek 2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6210" y="6056126"/>
            <a:ext cx="602742" cy="666750"/>
          </a:xfrm>
          <a:prstGeom prst="rect">
            <a:avLst/>
          </a:prstGeom>
        </p:spPr>
      </p:pic>
      <p:pic>
        <p:nvPicPr>
          <p:cNvPr id="30" name="Obrázek 2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9500" y="2857500"/>
            <a:ext cx="516636" cy="571500"/>
          </a:xfrm>
          <a:prstGeom prst="rect">
            <a:avLst/>
          </a:prstGeom>
        </p:spPr>
      </p:pic>
      <p:pic>
        <p:nvPicPr>
          <p:cNvPr id="31" name="Obrázek 3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2737867"/>
            <a:ext cx="559689" cy="619125"/>
          </a:xfrm>
          <a:prstGeom prst="rect">
            <a:avLst/>
          </a:prstGeom>
        </p:spPr>
      </p:pic>
      <p:sp>
        <p:nvSpPr>
          <p:cNvPr id="33" name="Zahnutá šipka doprava 32"/>
          <p:cNvSpPr/>
          <p:nvPr/>
        </p:nvSpPr>
        <p:spPr>
          <a:xfrm flipV="1">
            <a:off x="4588868" y="2996952"/>
            <a:ext cx="651905" cy="995276"/>
          </a:xfrm>
          <a:prstGeom prst="curvedRightArrow">
            <a:avLst>
              <a:gd name="adj1" fmla="val 25000"/>
              <a:gd name="adj2" fmla="val 44842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4" name="Zahnutá šipka doprava 33"/>
          <p:cNvSpPr/>
          <p:nvPr/>
        </p:nvSpPr>
        <p:spPr>
          <a:xfrm flipV="1">
            <a:off x="6084168" y="3068959"/>
            <a:ext cx="510555" cy="1567635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>
              <a:solidFill>
                <a:schemeClr val="tx1"/>
              </a:solidFill>
            </a:endParaRPr>
          </a:p>
        </p:txBody>
      </p:sp>
      <p:sp>
        <p:nvSpPr>
          <p:cNvPr id="36" name="Šipka dolů 35"/>
          <p:cNvSpPr/>
          <p:nvPr/>
        </p:nvSpPr>
        <p:spPr>
          <a:xfrm>
            <a:off x="6416628" y="3429000"/>
            <a:ext cx="531636" cy="10801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200" dirty="0" err="1" smtClean="0"/>
              <a:t>čas</a:t>
            </a:r>
            <a:r>
              <a:rPr lang="cs-CZ" sz="1200" b="1" dirty="0" err="1" smtClean="0">
                <a:solidFill>
                  <a:srgbClr val="FF0000"/>
                </a:solidFill>
              </a:rPr>
              <a:t>T</a:t>
            </a:r>
            <a:endParaRPr lang="cs-CZ" sz="1200" b="1" dirty="0">
              <a:solidFill>
                <a:srgbClr val="FF0000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2105858" y="3173990"/>
            <a:ext cx="23903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 smtClean="0">
                <a:latin typeface="Courier New" pitchFamily="49" charset="0"/>
                <a:cs typeface="Courier New" pitchFamily="49" charset="0"/>
              </a:rPr>
              <a:t>Restore</a:t>
            </a:r>
            <a:r>
              <a:rPr lang="cs-CZ" dirty="0" smtClean="0">
                <a:latin typeface="Courier New" pitchFamily="49" charset="0"/>
                <a:cs typeface="Courier New" pitchFamily="49" charset="0"/>
              </a:rPr>
              <a:t> database</a:t>
            </a:r>
          </a:p>
          <a:p>
            <a:r>
              <a:rPr lang="cs-CZ" dirty="0" err="1" smtClean="0">
                <a:latin typeface="Courier New" pitchFamily="49" charset="0"/>
                <a:cs typeface="Courier New" pitchFamily="49" charset="0"/>
              </a:rPr>
              <a:t>until</a:t>
            </a:r>
            <a:r>
              <a:rPr lang="cs-CZ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dirty="0" err="1" smtClean="0">
                <a:latin typeface="Courier New" pitchFamily="49" charset="0"/>
                <a:cs typeface="Courier New" pitchFamily="49" charset="0"/>
              </a:rPr>
              <a:t>time</a:t>
            </a:r>
            <a:r>
              <a:rPr lang="cs-CZ" dirty="0" smtClean="0">
                <a:latin typeface="Courier New" pitchFamily="49" charset="0"/>
                <a:cs typeface="Courier New" pitchFamily="49" charset="0"/>
              </a:rPr>
              <a:t> T</a:t>
            </a:r>
            <a:endParaRPr lang="cs-CZ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6804248" y="3421426"/>
            <a:ext cx="23903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 smtClean="0">
                <a:latin typeface="Courier New" pitchFamily="49" charset="0"/>
                <a:cs typeface="Courier New" pitchFamily="49" charset="0"/>
              </a:rPr>
              <a:t>Recover</a:t>
            </a:r>
            <a:r>
              <a:rPr lang="cs-CZ" dirty="0" smtClean="0">
                <a:latin typeface="Courier New" pitchFamily="49" charset="0"/>
                <a:cs typeface="Courier New" pitchFamily="49" charset="0"/>
              </a:rPr>
              <a:t> database</a:t>
            </a:r>
          </a:p>
          <a:p>
            <a:r>
              <a:rPr lang="cs-CZ" dirty="0" err="1">
                <a:latin typeface="Courier New" pitchFamily="49" charset="0"/>
                <a:cs typeface="Courier New" pitchFamily="49" charset="0"/>
              </a:rPr>
              <a:t>u</a:t>
            </a:r>
            <a:r>
              <a:rPr lang="cs-CZ" dirty="0" err="1" smtClean="0">
                <a:latin typeface="Courier New" pitchFamily="49" charset="0"/>
                <a:cs typeface="Courier New" pitchFamily="49" charset="0"/>
              </a:rPr>
              <a:t>ntil</a:t>
            </a:r>
            <a:r>
              <a:rPr lang="cs-CZ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dirty="0" err="1" smtClean="0">
                <a:latin typeface="Courier New" pitchFamily="49" charset="0"/>
                <a:cs typeface="Courier New" pitchFamily="49" charset="0"/>
              </a:rPr>
              <a:t>time</a:t>
            </a:r>
            <a:r>
              <a:rPr lang="cs-CZ" dirty="0" smtClean="0">
                <a:latin typeface="Courier New" pitchFamily="49" charset="0"/>
                <a:cs typeface="Courier New" pitchFamily="49" charset="0"/>
              </a:rPr>
              <a:t> T</a:t>
            </a:r>
            <a:endParaRPr lang="cs-CZ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37" name="Zástupný symbol pro zápatí 3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Europen - Vílanec u Jihlavy (16.10.2012)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898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3" grpId="1" animBg="1"/>
      <p:bldP spid="33" grpId="0" animBg="1"/>
      <p:bldP spid="34" grpId="0" animBg="1"/>
      <p:bldP spid="36" grpId="0" animBg="1"/>
      <p:bldP spid="4" grpId="0"/>
      <p:bldP spid="4" grpId="1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Co s tím?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221560"/>
          </a:xfrm>
        </p:spPr>
        <p:txBody>
          <a:bodyPr/>
          <a:lstStyle/>
          <a:p>
            <a:r>
              <a:rPr lang="cs-CZ" dirty="0" smtClean="0"/>
              <a:t>Prakticky všechny databáze dnes nabízí tzv. point-in-</a:t>
            </a:r>
            <a:r>
              <a:rPr lang="cs-CZ" dirty="0" err="1" smtClean="0"/>
              <a:t>time</a:t>
            </a:r>
            <a:r>
              <a:rPr lang="cs-CZ" dirty="0" smtClean="0"/>
              <a:t> </a:t>
            </a:r>
            <a:r>
              <a:rPr lang="cs-CZ" dirty="0" err="1" smtClean="0"/>
              <a:t>recovery</a:t>
            </a:r>
            <a:r>
              <a:rPr lang="cs-CZ" dirty="0" smtClean="0"/>
              <a:t>, to má ale několik nevýhod:</a:t>
            </a:r>
          </a:p>
          <a:p>
            <a:pPr lvl="1"/>
            <a:r>
              <a:rPr lang="cs-CZ" dirty="0" smtClean="0"/>
              <a:t>Zpravidla nelze dělat „za provozu“, tj. potřebuji další HW nebo alespoň další instanci databáze</a:t>
            </a:r>
          </a:p>
          <a:p>
            <a:pPr lvl="1"/>
            <a:r>
              <a:rPr lang="cs-CZ" dirty="0" smtClean="0"/>
              <a:t>Musím mít správně nastaveno zálohování</a:t>
            </a:r>
          </a:p>
          <a:p>
            <a:pPr lvl="1"/>
            <a:r>
              <a:rPr lang="cs-CZ" dirty="0" smtClean="0"/>
              <a:t>Stojí to nějaké (nezanedbatelné) úsilí</a:t>
            </a:r>
          </a:p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Europen - Vílanec u Jihlavy (16.10.2012)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7909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Co s tím?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49552"/>
          </a:xfrm>
        </p:spPr>
        <p:txBody>
          <a:bodyPr/>
          <a:lstStyle/>
          <a:p>
            <a:r>
              <a:rPr lang="cs-CZ" dirty="0" smtClean="0"/>
              <a:t>V </a:t>
            </a:r>
            <a:r>
              <a:rPr lang="cs-CZ" dirty="0" err="1" smtClean="0"/>
              <a:t>db</a:t>
            </a:r>
            <a:r>
              <a:rPr lang="cs-CZ" dirty="0" smtClean="0"/>
              <a:t> </a:t>
            </a:r>
            <a:r>
              <a:rPr lang="cs-CZ" dirty="0" err="1" smtClean="0"/>
              <a:t>Oracle</a:t>
            </a:r>
            <a:r>
              <a:rPr lang="cs-CZ" dirty="0" smtClean="0"/>
              <a:t> stačí napsat příkaz:</a:t>
            </a:r>
          </a:p>
          <a:p>
            <a:pPr marL="82296" indent="0">
              <a:buNone/>
            </a:pPr>
            <a:endParaRPr lang="cs-CZ" sz="2000" dirty="0" smtClean="0">
              <a:latin typeface="Courier New" pitchFamily="49" charset="0"/>
              <a:cs typeface="Courier New" pitchFamily="49" charset="0"/>
            </a:endParaRPr>
          </a:p>
          <a:p>
            <a:pPr marL="82296" indent="0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s</a:t>
            </a:r>
            <a:r>
              <a:rPr lang="cs-CZ" sz="2000" dirty="0" err="1" smtClean="0">
                <a:latin typeface="Courier New" pitchFamily="49" charset="0"/>
                <a:cs typeface="Courier New" pitchFamily="49" charset="0"/>
              </a:rPr>
              <a:t>elect</a:t>
            </a:r>
            <a:r>
              <a:rPr lang="cs-CZ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* from </a:t>
            </a:r>
            <a:r>
              <a:rPr lang="en-US" sz="2000" dirty="0" err="1" smtClean="0">
                <a:latin typeface="Courier New" pitchFamily="49" charset="0"/>
                <a:cs typeface="Courier New" pitchFamily="49" charset="0"/>
              </a:rPr>
              <a:t>obyvatele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82296" indent="0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where </a:t>
            </a:r>
            <a:r>
              <a:rPr lang="cs-CZ" sz="2000" dirty="0" err="1" smtClean="0">
                <a:latin typeface="Courier New" pitchFamily="49" charset="0"/>
                <a:cs typeface="Courier New" pitchFamily="49" charset="0"/>
              </a:rPr>
              <a:t>cislo_op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=</a:t>
            </a:r>
            <a:r>
              <a:rPr lang="cs-CZ" sz="2000" dirty="0" smtClean="0">
                <a:latin typeface="Courier New" pitchFamily="49" charset="0"/>
                <a:cs typeface="Courier New" pitchFamily="49" charset="0"/>
              </a:rPr>
              <a:t>'717171717'</a:t>
            </a:r>
            <a:endParaRPr lang="en-US" sz="2000" dirty="0" smtClean="0">
              <a:latin typeface="Courier New" pitchFamily="49" charset="0"/>
              <a:cs typeface="Courier New" pitchFamily="49" charset="0"/>
            </a:endParaRPr>
          </a:p>
          <a:p>
            <a:pPr marL="82296" indent="0">
              <a:buNone/>
            </a:pPr>
            <a:r>
              <a:rPr lang="cs-CZ" sz="2000" dirty="0" smtClean="0">
                <a:latin typeface="Courier New" pitchFamily="49" charset="0"/>
                <a:cs typeface="Courier New" pitchFamily="49" charset="0"/>
              </a:rPr>
              <a:t>a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s of timestamp &lt;</a:t>
            </a:r>
            <a:r>
              <a:rPr lang="cs-CZ" sz="2000" dirty="0" smtClean="0">
                <a:latin typeface="Courier New" pitchFamily="49" charset="0"/>
                <a:cs typeface="Courier New" pitchFamily="49" charset="0"/>
              </a:rPr>
              <a:t>dnes ráno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&gt;</a:t>
            </a:r>
            <a:endParaRPr lang="cs-CZ" sz="2000" dirty="0" smtClean="0">
              <a:latin typeface="Courier New" pitchFamily="49" charset="0"/>
              <a:cs typeface="Courier New" pitchFamily="49" charset="0"/>
            </a:endParaRPr>
          </a:p>
          <a:p>
            <a:pPr marL="82296" indent="0">
              <a:buNone/>
            </a:pPr>
            <a:endParaRPr lang="cs-CZ" sz="2800" dirty="0">
              <a:latin typeface="Courier New" pitchFamily="49" charset="0"/>
              <a:cs typeface="Courier New" pitchFamily="49" charset="0"/>
            </a:endParaRPr>
          </a:p>
          <a:p>
            <a:r>
              <a:rPr lang="cs-CZ" dirty="0" smtClean="0">
                <a:cs typeface="Courier New" pitchFamily="49" charset="0"/>
              </a:rPr>
              <a:t>A máme přesně to, co chceme</a:t>
            </a:r>
          </a:p>
          <a:p>
            <a:r>
              <a:rPr lang="cs-CZ" dirty="0" smtClean="0">
                <a:cs typeface="Courier New" pitchFamily="49" charset="0"/>
              </a:rPr>
              <a:t>Pravda, musíme to ještě implementovat do provozního systému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Europen - Vílanec u Jihlavy (16.10.2012)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647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Další scénáře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Chybný příkaz uživatele s vysokými oprávněními – typicky správců aplikací nebo i databázových administrátorů</a:t>
            </a:r>
          </a:p>
          <a:p>
            <a:r>
              <a:rPr lang="cs-CZ" dirty="0" smtClean="0"/>
              <a:t>Testování – několik verzí aplikace potřebuji otestovat na shodných počátečních datech</a:t>
            </a:r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Europen - Vílanec u Jihlavy (16.10.2012)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0534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Jak to vlastně celé funguje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Základem všeho je transakce</a:t>
            </a:r>
          </a:p>
          <a:p>
            <a:r>
              <a:rPr lang="cs-CZ" dirty="0" smtClean="0"/>
              <a:t>Každá má svůj začátek a konec</a:t>
            </a:r>
          </a:p>
          <a:p>
            <a:r>
              <a:rPr lang="cs-CZ" dirty="0" smtClean="0"/>
              <a:t>Vše co, v průběhu transakce já dělám, nikdo další vůbec nevidí, vše se uloží až ve chvíli potvrzení transakce (</a:t>
            </a:r>
            <a:r>
              <a:rPr lang="cs-CZ" dirty="0" err="1" smtClean="0"/>
              <a:t>commit</a:t>
            </a:r>
            <a:r>
              <a:rPr lang="cs-CZ" dirty="0" smtClean="0"/>
              <a:t>)</a:t>
            </a:r>
          </a:p>
          <a:p>
            <a:r>
              <a:rPr lang="cs-CZ" dirty="0" smtClean="0"/>
              <a:t>Je patrné, že po dobu běhu transakce někde existuje „pomocné“ místo, kam se ukládají data - UNDO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Europen - Vílanec u Jihlavy (16.10.2012)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7741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unovrat">
  <a:themeElements>
    <a:clrScheme name="Slunovrat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lunovrat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unovra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1055</TotalTime>
  <Words>1412</Words>
  <Application>Microsoft Office PowerPoint</Application>
  <PresentationFormat>Předvádění na obrazovce (4:3)</PresentationFormat>
  <Paragraphs>285</Paragraphs>
  <Slides>25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25</vt:i4>
      </vt:variant>
    </vt:vector>
  </HeadingPairs>
  <TitlesOfParts>
    <vt:vector size="26" baseType="lpstr">
      <vt:lpstr>Slunovrat</vt:lpstr>
      <vt:lpstr>Oracle flashback</vt:lpstr>
      <vt:lpstr>Co je to Oracle …</vt:lpstr>
      <vt:lpstr>Zpátky k flashbacku</vt:lpstr>
      <vt:lpstr>Co s tím?</vt:lpstr>
      <vt:lpstr>Co s tím?</vt:lpstr>
      <vt:lpstr>Co s tím?</vt:lpstr>
      <vt:lpstr>Co s tím?</vt:lpstr>
      <vt:lpstr>Další scénáře</vt:lpstr>
      <vt:lpstr>Jak to vlastně celé funguje</vt:lpstr>
      <vt:lpstr>UNDO</vt:lpstr>
      <vt:lpstr>UNDO</vt:lpstr>
      <vt:lpstr>UNDO</vt:lpstr>
      <vt:lpstr>UNDO</vt:lpstr>
      <vt:lpstr>Flashback query</vt:lpstr>
      <vt:lpstr>Flashback version query</vt:lpstr>
      <vt:lpstr>Flashback table</vt:lpstr>
      <vt:lpstr>Flashback drop</vt:lpstr>
      <vt:lpstr>Flashback database</vt:lpstr>
      <vt:lpstr>Flashback database</vt:lpstr>
      <vt:lpstr>Flashback Data Archive</vt:lpstr>
      <vt:lpstr>Flashback Data Archive</vt:lpstr>
      <vt:lpstr>Flashback Data Archive</vt:lpstr>
      <vt:lpstr>Flashback Archive</vt:lpstr>
      <vt:lpstr>Dostupnost flashback technologií</vt:lpstr>
      <vt:lpstr>  DĚKUJI ZA POZORNOST</vt:lpstr>
    </vt:vector>
  </TitlesOfParts>
  <Company>ZČU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Oracle flashback</dc:title>
  <dc:creator>Petr</dc:creator>
  <cp:lastModifiedBy>Petr</cp:lastModifiedBy>
  <cp:revision>77</cp:revision>
  <dcterms:created xsi:type="dcterms:W3CDTF">2012-10-11T19:25:55Z</dcterms:created>
  <dcterms:modified xsi:type="dcterms:W3CDTF">2012-10-16T10:08:17Z</dcterms:modified>
</cp:coreProperties>
</file>