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3"/>
  </p:notesMasterIdLst>
  <p:sldIdLst>
    <p:sldId id="256"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0" d="100"/>
          <a:sy n="90" d="100"/>
        </p:scale>
        <p:origin x="-140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90FE9-0B05-44A1-8E28-B3DBBEE66BAB}" type="datetimeFigureOut">
              <a:rPr lang="en-US" smtClean="0"/>
              <a:pPr/>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CB03D-52F8-45FC-9D51-CC9AF1B89DEC}" type="slidenum">
              <a:rPr lang="en-US" smtClean="0"/>
              <a:pPr/>
              <a:t>‹#›</a:t>
            </a:fld>
            <a:endParaRPr lang="en-US"/>
          </a:p>
        </p:txBody>
      </p:sp>
    </p:spTree>
    <p:extLst>
      <p:ext uri="{BB962C8B-B14F-4D97-AF65-F5344CB8AC3E}">
        <p14:creationId xmlns:p14="http://schemas.microsoft.com/office/powerpoint/2010/main" val="74806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B5CB03D-52F8-45FC-9D51-CC9AF1B89DE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DB5CB03D-52F8-45FC-9D51-CC9AF1B89DE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9ED156-2732-479E-8410-D5807628268D}" type="datetimeFigureOut">
              <a:rPr lang="en-US" smtClean="0"/>
              <a:pPr/>
              <a:t>10/15/2012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8737D0-1F07-487A-BC82-FDF5B924E9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8737D0-1F07-487A-BC82-FDF5B924E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8737D0-1F07-487A-BC82-FDF5B924E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8737D0-1F07-487A-BC82-FDF5B924E95B}" type="slidenum">
              <a:rPr lang="en-US" smtClean="0"/>
              <a:pPr/>
              <a:t>‹#›</a:t>
            </a:fld>
            <a:endParaRPr lang="en-US"/>
          </a:p>
        </p:txBody>
      </p:sp>
      <p:sp>
        <p:nvSpPr>
          <p:cNvPr id="7" name="Title 6"/>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8737D0-1F07-487A-BC82-FDF5B924E95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8737D0-1F07-487A-BC82-FDF5B924E95B}" type="slidenum">
              <a:rPr lang="en-US" smtClean="0"/>
              <a:pPr/>
              <a:t>‹#›</a:t>
            </a:fld>
            <a:endParaRPr lang="en-US"/>
          </a:p>
        </p:txBody>
      </p:sp>
      <p:sp>
        <p:nvSpPr>
          <p:cNvPr id="8" name="Title 7"/>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cs-CZ" smtClean="0"/>
              <a:t>Kliknutím lze upravit styl.</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18737D0-1F07-487A-BC82-FDF5B924E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18737D0-1F07-487A-BC82-FDF5B924E95B}" type="slidenum">
              <a:rPr lang="en-US" smtClean="0"/>
              <a:pPr/>
              <a:t>‹#›</a:t>
            </a:fld>
            <a:endParaRPr lang="en-US"/>
          </a:p>
        </p:txBody>
      </p:sp>
      <p:sp>
        <p:nvSpPr>
          <p:cNvPr id="6" name="Title 5"/>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9ED156-2732-479E-8410-D5807628268D}" type="datetimeFigureOut">
              <a:rPr lang="en-US" smtClean="0"/>
              <a:pPr/>
              <a:t>10/15/2012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18737D0-1F07-487A-BC82-FDF5B924E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Kliknutím lze upravit styl.</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59ED156-2732-479E-8410-D5807628268D}" type="datetimeFigureOut">
              <a:rPr lang="en-US" smtClean="0"/>
              <a:pPr/>
              <a:t>10/15/2012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8737D0-1F07-487A-BC82-FDF5B924E9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Kliknutím na ikonu přidáte obrázek.</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9ED156-2732-479E-8410-D5807628268D}" type="datetimeFigureOut">
              <a:rPr lang="en-US" smtClean="0"/>
              <a:pPr/>
              <a:t>10/15/2012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8737D0-1F07-487A-BC82-FDF5B924E95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Kliknutím lze upravit styl.</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Kliknutím lze upravit styl.</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9ED156-2732-479E-8410-D5807628268D}" type="datetimeFigureOut">
              <a:rPr lang="en-US" smtClean="0"/>
              <a:pPr/>
              <a:t>10/15/2012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8737D0-1F07-487A-BC82-FDF5B924E9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Vestavěný Linux pro inteligentní dům</a:t>
            </a:r>
          </a:p>
        </p:txBody>
      </p:sp>
      <p:sp>
        <p:nvSpPr>
          <p:cNvPr id="3" name="Subtitle 2"/>
          <p:cNvSpPr>
            <a:spLocks noGrp="1"/>
          </p:cNvSpPr>
          <p:nvPr>
            <p:ph type="subTitle" idx="1"/>
          </p:nvPr>
        </p:nvSpPr>
        <p:spPr/>
        <p:txBody>
          <a:bodyPr/>
          <a:lstStyle/>
          <a:p>
            <a:r>
              <a:rPr lang="cs-CZ" dirty="0"/>
              <a:t>Tomáš Novotný, Aleš Marvan, Josef Hájek</a:t>
            </a:r>
          </a:p>
          <a:p>
            <a:r>
              <a:rPr lang="cs-CZ" dirty="0"/>
              <a:t>EurOpen.CZ 10/2012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Vlastnosti</a:t>
            </a:r>
          </a:p>
          <a:p>
            <a:pPr lvl="1"/>
            <a:r>
              <a:rPr lang="cs-CZ" i="1" dirty="0"/>
              <a:t>Zdarma</a:t>
            </a:r>
            <a:r>
              <a:rPr lang="cs-CZ" dirty="0"/>
              <a:t> (viz dále)</a:t>
            </a:r>
          </a:p>
          <a:p>
            <a:pPr lvl="1"/>
            <a:r>
              <a:rPr lang="cs-CZ" i="1" dirty="0"/>
              <a:t>Kvalita a spolehlivost</a:t>
            </a:r>
            <a:r>
              <a:rPr lang="cs-CZ" dirty="0"/>
              <a:t> kódu</a:t>
            </a:r>
          </a:p>
          <a:p>
            <a:pPr lvl="1"/>
            <a:r>
              <a:rPr lang="cs-CZ" dirty="0"/>
              <a:t>Podpora hardware...</a:t>
            </a:r>
          </a:p>
          <a:p>
            <a:pPr lvl="1"/>
            <a:r>
              <a:rPr lang="cs-CZ" dirty="0"/>
              <a:t>Podpora sítí</a:t>
            </a:r>
          </a:p>
          <a:p>
            <a:pPr lvl="1"/>
            <a:r>
              <a:rPr lang="cs-CZ" dirty="0"/>
              <a:t>Dostupné utility a programy</a:t>
            </a:r>
          </a:p>
          <a:p>
            <a:pPr lvl="2"/>
            <a:r>
              <a:rPr lang="cs-CZ" dirty="0"/>
              <a:t>Webové servery, ...</a:t>
            </a:r>
          </a:p>
          <a:p>
            <a:pPr lvl="1"/>
            <a:r>
              <a:rPr lang="cs-CZ" dirty="0"/>
              <a:t>Komunitní i komerční </a:t>
            </a:r>
            <a:r>
              <a:rPr lang="cs-CZ" dirty="0" smtClean="0"/>
              <a:t>podpora</a:t>
            </a:r>
            <a:endParaRPr lang="cs-CZ" dirty="0"/>
          </a:p>
        </p:txBody>
      </p:sp>
      <p:sp>
        <p:nvSpPr>
          <p:cNvPr id="3" name="Nadpis 2"/>
          <p:cNvSpPr>
            <a:spLocks noGrp="1"/>
          </p:cNvSpPr>
          <p:nvPr>
            <p:ph type="title"/>
          </p:nvPr>
        </p:nvSpPr>
        <p:spPr/>
        <p:txBody>
          <a:bodyPr>
            <a:normAutofit/>
          </a:bodyPr>
          <a:lstStyle/>
          <a:p>
            <a:r>
              <a:rPr lang="cs-CZ" b="0" dirty="0" err="1"/>
              <a:t>Embedded</a:t>
            </a:r>
            <a:r>
              <a:rPr lang="cs-CZ" b="0" dirty="0"/>
              <a:t> Linux </a:t>
            </a:r>
            <a:r>
              <a:rPr lang="cs-CZ" b="0" dirty="0" smtClean="0"/>
              <a:t>3/3</a:t>
            </a:r>
            <a:endParaRPr lang="cs-CZ" dirty="0"/>
          </a:p>
        </p:txBody>
      </p:sp>
    </p:spTree>
    <p:extLst>
      <p:ext uri="{BB962C8B-B14F-4D97-AF65-F5344CB8AC3E}">
        <p14:creationId xmlns:p14="http://schemas.microsoft.com/office/powerpoint/2010/main" val="107521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Vyplatí se vůbec finančně?</a:t>
            </a:r>
          </a:p>
          <a:p>
            <a:pPr lvl="1"/>
            <a:r>
              <a:rPr lang="cs-CZ" dirty="0"/>
              <a:t>Jádro: Licence GPL</a:t>
            </a:r>
          </a:p>
          <a:p>
            <a:pPr lvl="1"/>
            <a:r>
              <a:rPr lang="cs-CZ" dirty="0"/>
              <a:t>Free ve smyslu svobodný</a:t>
            </a:r>
          </a:p>
          <a:p>
            <a:r>
              <a:rPr lang="cs-CZ" dirty="0"/>
              <a:t>Zjednodušeně: Mohu zdarma použít, ale změny musí být k dispozici</a:t>
            </a:r>
          </a:p>
          <a:p>
            <a:r>
              <a:rPr lang="cs-CZ" dirty="0"/>
              <a:t>Program, který běží na Linuxu, nemusí být zveřejněn (není s Linux slinkován)</a:t>
            </a:r>
          </a:p>
          <a:p>
            <a:r>
              <a:rPr lang="cs-CZ" dirty="0"/>
              <a:t>http://gpl-violations.org</a:t>
            </a:r>
            <a:r>
              <a:rPr lang="cs-CZ" dirty="0" smtClean="0"/>
              <a:t>/</a:t>
            </a:r>
            <a:endParaRPr lang="cs-CZ" dirty="0"/>
          </a:p>
        </p:txBody>
      </p:sp>
      <p:sp>
        <p:nvSpPr>
          <p:cNvPr id="3" name="Nadpis 2"/>
          <p:cNvSpPr>
            <a:spLocks noGrp="1"/>
          </p:cNvSpPr>
          <p:nvPr>
            <p:ph type="title"/>
          </p:nvPr>
        </p:nvSpPr>
        <p:spPr/>
        <p:txBody>
          <a:bodyPr>
            <a:normAutofit/>
          </a:bodyPr>
          <a:lstStyle/>
          <a:p>
            <a:r>
              <a:rPr lang="cs-CZ" b="0" dirty="0" smtClean="0"/>
              <a:t>Licence</a:t>
            </a:r>
            <a:endParaRPr lang="cs-CZ" dirty="0"/>
          </a:p>
        </p:txBody>
      </p:sp>
    </p:spTree>
    <p:extLst>
      <p:ext uri="{BB962C8B-B14F-4D97-AF65-F5344CB8AC3E}">
        <p14:creationId xmlns:p14="http://schemas.microsoft.com/office/powerpoint/2010/main" val="51061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err="1" smtClean="0"/>
              <a:t>Parametry</a:t>
            </a:r>
            <a:r>
              <a:rPr lang="en-US" dirty="0"/>
              <a:t>: CPU 375 MHz, 128 MB SDRAM, 128 MB </a:t>
            </a:r>
            <a:r>
              <a:rPr lang="en-US" dirty="0" smtClean="0"/>
              <a:t>flash</a:t>
            </a:r>
            <a:endParaRPr lang="en-US" dirty="0"/>
          </a:p>
        </p:txBody>
      </p:sp>
      <p:sp>
        <p:nvSpPr>
          <p:cNvPr id="3" name="Nadpis 2"/>
          <p:cNvSpPr>
            <a:spLocks noGrp="1"/>
          </p:cNvSpPr>
          <p:nvPr>
            <p:ph type="title"/>
          </p:nvPr>
        </p:nvSpPr>
        <p:spPr/>
        <p:txBody>
          <a:bodyPr>
            <a:normAutofit/>
          </a:bodyPr>
          <a:lstStyle/>
          <a:p>
            <a:r>
              <a:rPr lang="cs-CZ" b="0" dirty="0"/>
              <a:t>Centrální jednotka s </a:t>
            </a:r>
            <a:r>
              <a:rPr lang="cs-CZ" b="0" dirty="0" smtClean="0"/>
              <a:t>Linuxem</a:t>
            </a:r>
            <a:endParaRPr lang="cs-CZ" dirty="0"/>
          </a:p>
        </p:txBody>
      </p:sp>
      <p:pic>
        <p:nvPicPr>
          <p:cNvPr id="5122" name="Picture 2" descr="C:\Users\Ales Marvan\Desktop\P1040285-el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58" y="2340868"/>
            <a:ext cx="5199484" cy="38996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Existující </a:t>
            </a:r>
            <a:r>
              <a:rPr lang="cs-CZ" dirty="0"/>
              <a:t>hardware</a:t>
            </a:r>
          </a:p>
          <a:p>
            <a:r>
              <a:rPr lang="pt-BR" dirty="0"/>
              <a:t>CoM (Computer on Module) s vlastní nosnou deskou</a:t>
            </a:r>
          </a:p>
          <a:p>
            <a:r>
              <a:rPr lang="cs-CZ" dirty="0"/>
              <a:t>Vlastní </a:t>
            </a:r>
            <a:r>
              <a:rPr lang="cs-CZ" dirty="0" smtClean="0"/>
              <a:t>řešení</a:t>
            </a:r>
            <a:endParaRPr lang="cs-CZ" dirty="0"/>
          </a:p>
        </p:txBody>
      </p:sp>
      <p:sp>
        <p:nvSpPr>
          <p:cNvPr id="3" name="Nadpis 2"/>
          <p:cNvSpPr>
            <a:spLocks noGrp="1"/>
          </p:cNvSpPr>
          <p:nvPr>
            <p:ph type="title"/>
          </p:nvPr>
        </p:nvSpPr>
        <p:spPr/>
        <p:txBody>
          <a:bodyPr>
            <a:normAutofit/>
          </a:bodyPr>
          <a:lstStyle/>
          <a:p>
            <a:r>
              <a:rPr lang="cs-CZ" b="0" dirty="0"/>
              <a:t>Na čem provozovat</a:t>
            </a:r>
            <a:r>
              <a:rPr lang="cs-CZ" b="0" dirty="0" smtClean="0"/>
              <a:t>?</a:t>
            </a:r>
            <a:endParaRPr lang="cs-CZ" dirty="0"/>
          </a:p>
        </p:txBody>
      </p:sp>
    </p:spTree>
    <p:extLst>
      <p:ext uri="{BB962C8B-B14F-4D97-AF65-F5344CB8AC3E}">
        <p14:creationId xmlns:p14="http://schemas.microsoft.com/office/powerpoint/2010/main" val="318722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en-US" dirty="0" smtClean="0"/>
          </a:p>
          <a:p>
            <a:r>
              <a:rPr lang="cs-CZ" dirty="0" smtClean="0"/>
              <a:t>Mnozí výrobci nabízí dobrou podporu </a:t>
            </a:r>
            <a:r>
              <a:rPr lang="cs-CZ" dirty="0"/>
              <a:t>Linuxu</a:t>
            </a:r>
          </a:p>
          <a:p>
            <a:r>
              <a:rPr lang="cs-CZ" dirty="0"/>
              <a:t>Nákladný vývojový proces je úplně odstraněn, řeší se převážně jen vlastní aplikace</a:t>
            </a:r>
          </a:p>
          <a:p>
            <a:r>
              <a:rPr lang="cs-CZ" dirty="0"/>
              <a:t>Problémem mohou být omezení desky (životnost, teplotní rozsahy, certifikace, ...)</a:t>
            </a:r>
          </a:p>
          <a:p>
            <a:r>
              <a:rPr lang="cs-CZ" dirty="0"/>
              <a:t>Např. </a:t>
            </a:r>
            <a:r>
              <a:rPr lang="cs-CZ" dirty="0" err="1" smtClean="0"/>
              <a:t>BeagleBone</a:t>
            </a:r>
            <a:endParaRPr lang="cs-CZ" dirty="0"/>
          </a:p>
        </p:txBody>
      </p:sp>
      <p:sp>
        <p:nvSpPr>
          <p:cNvPr id="3" name="Nadpis 2"/>
          <p:cNvSpPr>
            <a:spLocks noGrp="1"/>
          </p:cNvSpPr>
          <p:nvPr>
            <p:ph type="title"/>
          </p:nvPr>
        </p:nvSpPr>
        <p:spPr/>
        <p:txBody>
          <a:bodyPr>
            <a:normAutofit/>
          </a:bodyPr>
          <a:lstStyle/>
          <a:p>
            <a:r>
              <a:rPr lang="cs-CZ" b="0" dirty="0" smtClean="0"/>
              <a:t>Existující </a:t>
            </a:r>
            <a:r>
              <a:rPr lang="en-US" b="0" dirty="0" smtClean="0"/>
              <a:t>hardware </a:t>
            </a:r>
            <a:r>
              <a:rPr lang="cs-CZ" b="0" dirty="0" smtClean="0"/>
              <a:t>1/2</a:t>
            </a:r>
            <a:endParaRPr lang="cs-CZ" dirty="0"/>
          </a:p>
        </p:txBody>
      </p:sp>
    </p:spTree>
    <p:extLst>
      <p:ext uri="{BB962C8B-B14F-4D97-AF65-F5344CB8AC3E}">
        <p14:creationId xmlns:p14="http://schemas.microsoft.com/office/powerpoint/2010/main" val="347670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109728" indent="0">
              <a:buNone/>
            </a:pPr>
            <a:r>
              <a:rPr lang="cs-CZ" dirty="0" smtClean="0"/>
              <a:t> </a:t>
            </a:r>
            <a:endParaRPr lang="cs-CZ" dirty="0"/>
          </a:p>
        </p:txBody>
      </p:sp>
      <p:sp>
        <p:nvSpPr>
          <p:cNvPr id="3" name="Nadpis 2"/>
          <p:cNvSpPr>
            <a:spLocks noGrp="1"/>
          </p:cNvSpPr>
          <p:nvPr>
            <p:ph type="title"/>
          </p:nvPr>
        </p:nvSpPr>
        <p:spPr/>
        <p:txBody>
          <a:bodyPr>
            <a:normAutofit/>
          </a:bodyPr>
          <a:lstStyle/>
          <a:p>
            <a:r>
              <a:rPr lang="cs-CZ" b="0" dirty="0" smtClean="0"/>
              <a:t>Existuj</a:t>
            </a:r>
            <a:r>
              <a:rPr lang="cs-CZ" b="0" dirty="0"/>
              <a:t>í</a:t>
            </a:r>
            <a:r>
              <a:rPr lang="cs-CZ" b="0" dirty="0" smtClean="0"/>
              <a:t>cí hardware 2/2</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24744"/>
            <a:ext cx="3844925" cy="2552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89040"/>
            <a:ext cx="2900363" cy="2041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89040"/>
            <a:ext cx="2808312" cy="20415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758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CoM</a:t>
            </a:r>
            <a:r>
              <a:rPr lang="cs-CZ" dirty="0"/>
              <a:t> typicky obsahuje procesor, operační paměť a paměť typu </a:t>
            </a:r>
            <a:r>
              <a:rPr lang="cs-CZ" dirty="0" err="1"/>
              <a:t>flash</a:t>
            </a:r>
            <a:endParaRPr lang="cs-CZ" dirty="0"/>
          </a:p>
          <a:p>
            <a:r>
              <a:rPr lang="pt-BR" dirty="0"/>
              <a:t>CoM se zapojí do nosné desky, kde je řešeno napájení a periferie</a:t>
            </a:r>
          </a:p>
          <a:p>
            <a:r>
              <a:rPr lang="cs-CZ" dirty="0"/>
              <a:t>Výhoda – složitá část návrhu je vyřešena</a:t>
            </a:r>
          </a:p>
          <a:p>
            <a:r>
              <a:rPr lang="cs-CZ" dirty="0"/>
              <a:t>Např. </a:t>
            </a:r>
            <a:r>
              <a:rPr lang="cs-CZ" dirty="0" err="1"/>
              <a:t>Toradex</a:t>
            </a:r>
            <a:r>
              <a:rPr lang="cs-CZ" dirty="0"/>
              <a:t> </a:t>
            </a:r>
            <a:r>
              <a:rPr lang="cs-CZ" dirty="0" err="1"/>
              <a:t>Colibri</a:t>
            </a:r>
            <a:r>
              <a:rPr lang="cs-CZ" dirty="0"/>
              <a:t> T20</a:t>
            </a:r>
          </a:p>
        </p:txBody>
      </p:sp>
      <p:sp>
        <p:nvSpPr>
          <p:cNvPr id="3" name="Nadpis 2"/>
          <p:cNvSpPr>
            <a:spLocks noGrp="1"/>
          </p:cNvSpPr>
          <p:nvPr>
            <p:ph type="title"/>
          </p:nvPr>
        </p:nvSpPr>
        <p:spPr/>
        <p:txBody>
          <a:bodyPr>
            <a:normAutofit/>
          </a:bodyPr>
          <a:lstStyle/>
          <a:p>
            <a:r>
              <a:rPr lang="cs-CZ" b="0" dirty="0" err="1"/>
              <a:t>Computer</a:t>
            </a:r>
            <a:r>
              <a:rPr lang="cs-CZ" b="0" dirty="0"/>
              <a:t> on Module (</a:t>
            </a:r>
            <a:r>
              <a:rPr lang="cs-CZ" b="0" dirty="0" err="1"/>
              <a:t>CoM</a:t>
            </a:r>
            <a:r>
              <a:rPr lang="cs-CZ" b="0" dirty="0" smtClean="0"/>
              <a: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36460"/>
            <a:ext cx="3253212" cy="178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655" y="4236460"/>
            <a:ext cx="3253705" cy="178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65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Často vychází z </a:t>
            </a:r>
            <a:r>
              <a:rPr lang="cs-CZ" dirty="0"/>
              <a:t>vývojového </a:t>
            </a:r>
            <a:r>
              <a:rPr lang="cs-CZ" dirty="0" err="1"/>
              <a:t>kitu</a:t>
            </a:r>
            <a:endParaRPr lang="cs-CZ" dirty="0"/>
          </a:p>
          <a:p>
            <a:r>
              <a:rPr lang="cs-CZ" dirty="0"/>
              <a:t>Jsou použity </a:t>
            </a:r>
            <a:r>
              <a:rPr lang="cs-CZ" dirty="0" smtClean="0"/>
              <a:t>pouze potřebné </a:t>
            </a:r>
            <a:r>
              <a:rPr lang="cs-CZ" dirty="0"/>
              <a:t>periferie a doplněny vlastní (např. CAN)</a:t>
            </a:r>
          </a:p>
          <a:p>
            <a:r>
              <a:rPr lang="cs-CZ" dirty="0" smtClean="0"/>
              <a:t>Výhody</a:t>
            </a:r>
            <a:endParaRPr lang="cs-CZ" dirty="0"/>
          </a:p>
          <a:p>
            <a:pPr lvl="1"/>
            <a:r>
              <a:rPr lang="fi-FI" dirty="0"/>
              <a:t>Cena samotné desky, výkon, velikost</a:t>
            </a:r>
          </a:p>
          <a:p>
            <a:pPr lvl="1"/>
            <a:r>
              <a:rPr lang="pl-PL" dirty="0"/>
              <a:t>Životnost je limitována jen součástkami</a:t>
            </a:r>
          </a:p>
          <a:p>
            <a:r>
              <a:rPr lang="cs-CZ" dirty="0"/>
              <a:t>Nevýhody</a:t>
            </a:r>
          </a:p>
          <a:p>
            <a:pPr lvl="1"/>
            <a:r>
              <a:rPr lang="cs-CZ" dirty="0"/>
              <a:t>Cena vývoje</a:t>
            </a:r>
          </a:p>
          <a:p>
            <a:pPr lvl="1"/>
            <a:r>
              <a:rPr lang="cs-CZ" dirty="0" smtClean="0"/>
              <a:t>Spolehlivost</a:t>
            </a:r>
            <a:endParaRPr lang="cs-CZ" dirty="0"/>
          </a:p>
        </p:txBody>
      </p:sp>
      <p:sp>
        <p:nvSpPr>
          <p:cNvPr id="3" name="Nadpis 2"/>
          <p:cNvSpPr>
            <a:spLocks noGrp="1"/>
          </p:cNvSpPr>
          <p:nvPr>
            <p:ph type="title"/>
          </p:nvPr>
        </p:nvSpPr>
        <p:spPr/>
        <p:txBody>
          <a:bodyPr>
            <a:normAutofit/>
          </a:bodyPr>
          <a:lstStyle/>
          <a:p>
            <a:r>
              <a:rPr lang="cs-CZ" b="0" dirty="0"/>
              <a:t>Kompletně vlastní </a:t>
            </a:r>
            <a:r>
              <a:rPr lang="cs-CZ" b="0" dirty="0" smtClean="0"/>
              <a:t>řešení</a:t>
            </a:r>
            <a:endParaRPr lang="cs-CZ" dirty="0"/>
          </a:p>
        </p:txBody>
      </p:sp>
    </p:spTree>
    <p:extLst>
      <p:ext uri="{BB962C8B-B14F-4D97-AF65-F5344CB8AC3E}">
        <p14:creationId xmlns:p14="http://schemas.microsoft.com/office/powerpoint/2010/main" val="182474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Potřebujeme</a:t>
            </a:r>
          </a:p>
          <a:p>
            <a:pPr lvl="1"/>
            <a:r>
              <a:rPr lang="cs-CZ" dirty="0" smtClean="0"/>
              <a:t>Křížový překladač</a:t>
            </a:r>
            <a:endParaRPr lang="cs-CZ" dirty="0"/>
          </a:p>
          <a:p>
            <a:pPr lvl="1"/>
            <a:r>
              <a:rPr lang="cs-CZ" dirty="0" smtClean="0"/>
              <a:t>Jádro</a:t>
            </a:r>
            <a:r>
              <a:rPr lang="cs-CZ" dirty="0"/>
              <a:t>, </a:t>
            </a:r>
            <a:r>
              <a:rPr lang="cs-CZ" dirty="0" err="1"/>
              <a:t>bootloader</a:t>
            </a:r>
            <a:endParaRPr lang="cs-CZ" dirty="0"/>
          </a:p>
          <a:p>
            <a:pPr lvl="1"/>
            <a:r>
              <a:rPr lang="cs-CZ" dirty="0"/>
              <a:t>S</a:t>
            </a:r>
            <a:r>
              <a:rPr lang="cs-CZ" dirty="0" smtClean="0"/>
              <a:t>tandardní </a:t>
            </a:r>
            <a:r>
              <a:rPr lang="cs-CZ" dirty="0"/>
              <a:t>knihovnu jazyka C</a:t>
            </a:r>
          </a:p>
          <a:p>
            <a:pPr lvl="1"/>
            <a:r>
              <a:rPr lang="cs-CZ" dirty="0"/>
              <a:t>U</a:t>
            </a:r>
            <a:r>
              <a:rPr lang="cs-CZ" dirty="0" smtClean="0"/>
              <a:t>tility </a:t>
            </a:r>
            <a:r>
              <a:rPr lang="cs-CZ" dirty="0"/>
              <a:t>a další knihovny</a:t>
            </a:r>
          </a:p>
          <a:p>
            <a:r>
              <a:rPr lang="cs-CZ" dirty="0"/>
              <a:t>Relativně složitý a časově náročný proces</a:t>
            </a:r>
          </a:p>
          <a:p>
            <a:r>
              <a:rPr lang="cs-CZ" dirty="0"/>
              <a:t>Používají se různé nástroje</a:t>
            </a:r>
          </a:p>
          <a:p>
            <a:pPr lvl="1"/>
            <a:r>
              <a:rPr lang="en-US" dirty="0" err="1"/>
              <a:t>Crosstool</a:t>
            </a:r>
            <a:r>
              <a:rPr lang="en-US" dirty="0"/>
              <a:t>-NG, </a:t>
            </a:r>
            <a:r>
              <a:rPr lang="en-US" dirty="0" err="1"/>
              <a:t>Buildroot</a:t>
            </a:r>
            <a:r>
              <a:rPr lang="en-US" dirty="0"/>
              <a:t>, </a:t>
            </a:r>
            <a:r>
              <a:rPr lang="en-US" dirty="0" err="1"/>
              <a:t>PTXdist</a:t>
            </a:r>
            <a:r>
              <a:rPr lang="en-US" dirty="0"/>
              <a:t>, LTIB, </a:t>
            </a:r>
            <a:r>
              <a:rPr lang="en-US" dirty="0" err="1" smtClean="0"/>
              <a:t>OpenEmbedded</a:t>
            </a:r>
            <a:endParaRPr lang="cs-CZ" dirty="0" smtClean="0"/>
          </a:p>
          <a:p>
            <a:r>
              <a:rPr lang="cs-CZ" dirty="0" smtClean="0"/>
              <a:t>Je téměř nutné pracovat na Linuxu (stačí virtuálně)</a:t>
            </a:r>
            <a:endParaRPr lang="en-US" dirty="0"/>
          </a:p>
        </p:txBody>
      </p:sp>
      <p:sp>
        <p:nvSpPr>
          <p:cNvPr id="3" name="Nadpis 2"/>
          <p:cNvSpPr>
            <a:spLocks noGrp="1"/>
          </p:cNvSpPr>
          <p:nvPr>
            <p:ph type="title"/>
          </p:nvPr>
        </p:nvSpPr>
        <p:spPr/>
        <p:txBody>
          <a:bodyPr>
            <a:normAutofit fontScale="90000"/>
          </a:bodyPr>
          <a:lstStyle/>
          <a:p>
            <a:r>
              <a:rPr lang="cs-CZ" b="0" dirty="0"/>
              <a:t>Nástroje pro vývoj </a:t>
            </a:r>
            <a:r>
              <a:rPr lang="cs-CZ" b="0" dirty="0" err="1"/>
              <a:t>embedded</a:t>
            </a:r>
            <a:r>
              <a:rPr lang="cs-CZ" b="0" dirty="0"/>
              <a:t> </a:t>
            </a:r>
            <a:r>
              <a:rPr lang="cs-CZ" b="0" dirty="0" smtClean="0"/>
              <a:t>Linuxu</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340768"/>
            <a:ext cx="1867297" cy="9336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061" y="2348880"/>
            <a:ext cx="1195436" cy="960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558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Zpravidla více fází (RBL, </a:t>
            </a:r>
            <a:r>
              <a:rPr lang="cs-CZ" dirty="0" err="1"/>
              <a:t>stage</a:t>
            </a:r>
            <a:r>
              <a:rPr lang="cs-CZ" dirty="0"/>
              <a:t> 1 a 2)</a:t>
            </a:r>
          </a:p>
          <a:p>
            <a:pPr lvl="1"/>
            <a:r>
              <a:rPr lang="cs-CZ" dirty="0"/>
              <a:t>RBL – ROM </a:t>
            </a:r>
            <a:r>
              <a:rPr lang="cs-CZ" dirty="0" err="1"/>
              <a:t>bootloader</a:t>
            </a:r>
            <a:endParaRPr lang="cs-CZ" dirty="0"/>
          </a:p>
          <a:p>
            <a:pPr lvl="1"/>
            <a:r>
              <a:rPr lang="cs-CZ" dirty="0" err="1"/>
              <a:t>Stage</a:t>
            </a:r>
            <a:r>
              <a:rPr lang="cs-CZ" dirty="0"/>
              <a:t> 1</a:t>
            </a:r>
          </a:p>
          <a:p>
            <a:pPr lvl="2"/>
            <a:r>
              <a:rPr lang="cs-CZ" dirty="0"/>
              <a:t>Velmi malý a většinou speciální </a:t>
            </a:r>
            <a:r>
              <a:rPr lang="cs-CZ" dirty="0" err="1"/>
              <a:t>bootlaoder</a:t>
            </a:r>
            <a:endParaRPr lang="cs-CZ" dirty="0"/>
          </a:p>
          <a:p>
            <a:pPr lvl="2"/>
            <a:r>
              <a:rPr lang="cs-CZ" dirty="0"/>
              <a:t>Nastaví CPU, RAM, </a:t>
            </a:r>
            <a:r>
              <a:rPr lang="cs-CZ" i="1" dirty="0"/>
              <a:t>NAND</a:t>
            </a:r>
            <a:endParaRPr lang="cs-CZ" dirty="0"/>
          </a:p>
          <a:p>
            <a:pPr lvl="2"/>
            <a:r>
              <a:rPr lang="en-US" dirty="0" err="1"/>
              <a:t>Nahraje</a:t>
            </a:r>
            <a:r>
              <a:rPr lang="en-US" dirty="0"/>
              <a:t> a </a:t>
            </a:r>
            <a:r>
              <a:rPr lang="en-US" dirty="0" err="1"/>
              <a:t>spustí</a:t>
            </a:r>
            <a:r>
              <a:rPr lang="en-US" dirty="0"/>
              <a:t> stage 2 </a:t>
            </a:r>
            <a:r>
              <a:rPr lang="en-US" dirty="0" err="1"/>
              <a:t>bootloader</a:t>
            </a:r>
            <a:endParaRPr lang="en-US" dirty="0"/>
          </a:p>
          <a:p>
            <a:pPr lvl="1"/>
            <a:r>
              <a:rPr lang="cs-CZ" dirty="0" err="1"/>
              <a:t>Stage</a:t>
            </a:r>
            <a:r>
              <a:rPr lang="cs-CZ" dirty="0"/>
              <a:t> 2</a:t>
            </a:r>
          </a:p>
          <a:p>
            <a:pPr lvl="2"/>
            <a:r>
              <a:rPr lang="cs-CZ" dirty="0"/>
              <a:t>Nahrává a </a:t>
            </a:r>
            <a:r>
              <a:rPr lang="cs-CZ" dirty="0" err="1"/>
              <a:t>spuští</a:t>
            </a:r>
            <a:r>
              <a:rPr lang="cs-CZ" dirty="0"/>
              <a:t> jádro (ze sítě, z NAND, ...)</a:t>
            </a:r>
          </a:p>
          <a:p>
            <a:pPr lvl="2"/>
            <a:r>
              <a:rPr lang="cs-CZ" dirty="0"/>
              <a:t>Např. U-</a:t>
            </a:r>
            <a:r>
              <a:rPr lang="cs-CZ" dirty="0" err="1"/>
              <a:t>Boot</a:t>
            </a:r>
            <a:r>
              <a:rPr lang="cs-CZ" dirty="0"/>
              <a:t>, </a:t>
            </a:r>
            <a:r>
              <a:rPr lang="cs-CZ" dirty="0" err="1"/>
              <a:t>RedBoot</a:t>
            </a:r>
            <a:endParaRPr lang="cs-CZ" dirty="0"/>
          </a:p>
          <a:p>
            <a:r>
              <a:rPr lang="cs-CZ" dirty="0"/>
              <a:t>U-</a:t>
            </a:r>
            <a:r>
              <a:rPr lang="cs-CZ" dirty="0" err="1"/>
              <a:t>Boot</a:t>
            </a:r>
            <a:r>
              <a:rPr lang="cs-CZ" dirty="0"/>
              <a:t> a SPL</a:t>
            </a:r>
          </a:p>
          <a:p>
            <a:r>
              <a:rPr lang="cs-CZ" dirty="0"/>
              <a:t>Texas Instruments a </a:t>
            </a:r>
            <a:r>
              <a:rPr lang="cs-CZ" dirty="0" smtClean="0"/>
              <a:t>AIS</a:t>
            </a:r>
            <a:endParaRPr lang="cs-CZ" dirty="0"/>
          </a:p>
        </p:txBody>
      </p:sp>
      <p:sp>
        <p:nvSpPr>
          <p:cNvPr id="3" name="Nadpis 2"/>
          <p:cNvSpPr>
            <a:spLocks noGrp="1"/>
          </p:cNvSpPr>
          <p:nvPr>
            <p:ph type="title"/>
          </p:nvPr>
        </p:nvSpPr>
        <p:spPr/>
        <p:txBody>
          <a:bodyPr>
            <a:normAutofit/>
          </a:bodyPr>
          <a:lstStyle/>
          <a:p>
            <a:r>
              <a:rPr lang="cs-CZ" b="0" dirty="0" err="1" smtClean="0"/>
              <a:t>Bootloader</a:t>
            </a:r>
            <a:endParaRPr lang="cs-CZ" dirty="0"/>
          </a:p>
        </p:txBody>
      </p:sp>
    </p:spTree>
    <p:extLst>
      <p:ext uri="{BB962C8B-B14F-4D97-AF65-F5344CB8AC3E}">
        <p14:creationId xmlns:p14="http://schemas.microsoft.com/office/powerpoint/2010/main" val="14641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cs-CZ" dirty="0" smtClean="0"/>
              <a:t>Inteligentní </a:t>
            </a:r>
            <a:r>
              <a:rPr lang="cs-CZ" dirty="0"/>
              <a:t>domy</a:t>
            </a:r>
          </a:p>
          <a:p>
            <a:pPr lvl="1"/>
            <a:r>
              <a:rPr lang="cs-CZ" dirty="0" smtClean="0"/>
              <a:t>Proč, řízení, sběrnice</a:t>
            </a:r>
          </a:p>
          <a:p>
            <a:r>
              <a:rPr lang="cs-CZ" dirty="0" smtClean="0"/>
              <a:t>Úvod do Linuxu</a:t>
            </a:r>
          </a:p>
          <a:p>
            <a:r>
              <a:rPr lang="cs-CZ" dirty="0" err="1" smtClean="0"/>
              <a:t>Embedded</a:t>
            </a:r>
            <a:r>
              <a:rPr lang="cs-CZ" dirty="0" smtClean="0"/>
              <a:t> Linux</a:t>
            </a:r>
          </a:p>
          <a:p>
            <a:pPr lvl="1"/>
            <a:r>
              <a:rPr lang="cs-CZ" dirty="0" smtClean="0"/>
              <a:t>Porovnání se „standardním“ Linuxem</a:t>
            </a:r>
          </a:p>
          <a:p>
            <a:pPr lvl="1"/>
            <a:r>
              <a:rPr lang="cs-CZ" dirty="0" smtClean="0"/>
              <a:t>Použitelné platformy</a:t>
            </a:r>
          </a:p>
          <a:p>
            <a:pPr lvl="1"/>
            <a:r>
              <a:rPr lang="cs-CZ" dirty="0" smtClean="0"/>
              <a:t>Vlastnosti</a:t>
            </a:r>
          </a:p>
          <a:p>
            <a:endParaRPr lang="cs-CZ" dirty="0"/>
          </a:p>
          <a:p>
            <a:endParaRPr lang="cs-CZ" dirty="0"/>
          </a:p>
        </p:txBody>
      </p:sp>
      <p:sp>
        <p:nvSpPr>
          <p:cNvPr id="2" name="Title 1"/>
          <p:cNvSpPr>
            <a:spLocks noGrp="1"/>
          </p:cNvSpPr>
          <p:nvPr>
            <p:ph type="title"/>
          </p:nvPr>
        </p:nvSpPr>
        <p:spPr/>
        <p:txBody>
          <a:bodyPr/>
          <a:lstStyle/>
          <a:p>
            <a:r>
              <a:rPr lang="en-US" dirty="0" err="1" smtClean="0"/>
              <a:t>Osnova</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Propojení vývojového stroje a cílové platformy</a:t>
            </a:r>
          </a:p>
          <a:p>
            <a:r>
              <a:rPr lang="cs-CZ" dirty="0"/>
              <a:t>Přímé propojení (</a:t>
            </a:r>
            <a:r>
              <a:rPr lang="cs-CZ" dirty="0" err="1"/>
              <a:t>ethernet</a:t>
            </a:r>
            <a:r>
              <a:rPr lang="cs-CZ" dirty="0"/>
              <a:t>, sériová linka)</a:t>
            </a:r>
          </a:p>
          <a:p>
            <a:pPr lvl="1"/>
            <a:r>
              <a:rPr lang="pl-PL" dirty="0"/>
              <a:t>Pokud je to možné, jde o </a:t>
            </a:r>
            <a:r>
              <a:rPr lang="pl-PL" dirty="0" smtClean="0"/>
              <a:t>ideální </a:t>
            </a:r>
            <a:r>
              <a:rPr lang="pl-PL" dirty="0"/>
              <a:t>variantu</a:t>
            </a:r>
          </a:p>
          <a:p>
            <a:pPr lvl="1"/>
            <a:r>
              <a:rPr lang="cs-CZ" dirty="0"/>
              <a:t>Nahrávání jádra </a:t>
            </a:r>
            <a:r>
              <a:rPr lang="cs-CZ" dirty="0" smtClean="0"/>
              <a:t>pomocí </a:t>
            </a:r>
            <a:r>
              <a:rPr lang="cs-CZ" dirty="0"/>
              <a:t>TFTP nebo sériovou linku </a:t>
            </a:r>
          </a:p>
          <a:p>
            <a:pPr lvl="1"/>
            <a:r>
              <a:rPr lang="cs-CZ" dirty="0"/>
              <a:t>Souborový systém </a:t>
            </a:r>
            <a:r>
              <a:rPr lang="cs-CZ" dirty="0" smtClean="0"/>
              <a:t>NFS</a:t>
            </a:r>
            <a:endParaRPr lang="cs-CZ" dirty="0"/>
          </a:p>
          <a:p>
            <a:pPr lvl="1"/>
            <a:r>
              <a:rPr lang="cs-CZ" dirty="0"/>
              <a:t>Vyžaduje křížový překladač</a:t>
            </a:r>
          </a:p>
          <a:p>
            <a:r>
              <a:rPr lang="cs-CZ" dirty="0"/>
              <a:t>Vyměnitelné médium</a:t>
            </a:r>
          </a:p>
          <a:p>
            <a:pPr lvl="1"/>
            <a:r>
              <a:rPr lang="cs-CZ" dirty="0"/>
              <a:t>Data přenášíme např. pomocí SD karty</a:t>
            </a:r>
          </a:p>
          <a:p>
            <a:r>
              <a:rPr lang="cs-CZ" dirty="0"/>
              <a:t>Přímý vývoj</a:t>
            </a:r>
          </a:p>
          <a:p>
            <a:pPr lvl="1"/>
            <a:r>
              <a:rPr lang="cs-CZ" dirty="0"/>
              <a:t>Cílová platforma musí být dostatečně </a:t>
            </a:r>
            <a:r>
              <a:rPr lang="cs-CZ" dirty="0" smtClean="0"/>
              <a:t>výkonná</a:t>
            </a:r>
            <a:endParaRPr lang="cs-CZ" dirty="0"/>
          </a:p>
        </p:txBody>
      </p:sp>
      <p:sp>
        <p:nvSpPr>
          <p:cNvPr id="3" name="Nadpis 2"/>
          <p:cNvSpPr>
            <a:spLocks noGrp="1"/>
          </p:cNvSpPr>
          <p:nvPr>
            <p:ph type="title"/>
          </p:nvPr>
        </p:nvSpPr>
        <p:spPr/>
        <p:txBody>
          <a:bodyPr>
            <a:normAutofit/>
          </a:bodyPr>
          <a:lstStyle/>
          <a:p>
            <a:r>
              <a:rPr lang="cs-CZ" b="0" dirty="0"/>
              <a:t>Způsob vývoje </a:t>
            </a:r>
            <a:r>
              <a:rPr lang="cs-CZ" b="0" dirty="0" smtClean="0"/>
              <a:t>aplikace</a:t>
            </a:r>
            <a:endParaRPr lang="cs-CZ" dirty="0"/>
          </a:p>
        </p:txBody>
      </p:sp>
    </p:spTree>
    <p:extLst>
      <p:ext uri="{BB962C8B-B14F-4D97-AF65-F5344CB8AC3E}">
        <p14:creationId xmlns:p14="http://schemas.microsoft.com/office/powerpoint/2010/main" val="115790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Je možné použít většinu dostupných nástrojů</a:t>
            </a:r>
          </a:p>
          <a:p>
            <a:r>
              <a:rPr lang="cs-CZ" dirty="0" err="1"/>
              <a:t>gdb</a:t>
            </a:r>
            <a:r>
              <a:rPr lang="cs-CZ" dirty="0"/>
              <a:t> (</a:t>
            </a:r>
            <a:r>
              <a:rPr lang="cs-CZ" dirty="0" err="1"/>
              <a:t>ddd</a:t>
            </a:r>
            <a:r>
              <a:rPr lang="cs-CZ" dirty="0"/>
              <a:t>)</a:t>
            </a:r>
          </a:p>
          <a:p>
            <a:pPr lvl="1"/>
            <a:r>
              <a:rPr lang="cs-CZ" dirty="0"/>
              <a:t>O</a:t>
            </a:r>
            <a:r>
              <a:rPr lang="cs-CZ" dirty="0" smtClean="0"/>
              <a:t>bsah </a:t>
            </a:r>
            <a:r>
              <a:rPr lang="cs-CZ" dirty="0"/>
              <a:t>proměnných, </a:t>
            </a:r>
            <a:r>
              <a:rPr lang="cs-CZ" dirty="0" err="1"/>
              <a:t>breakpointy</a:t>
            </a:r>
            <a:endParaRPr lang="cs-CZ" dirty="0"/>
          </a:p>
          <a:p>
            <a:pPr lvl="1"/>
            <a:r>
              <a:rPr lang="cs-CZ" dirty="0"/>
              <a:t>M</a:t>
            </a:r>
            <a:r>
              <a:rPr lang="cs-CZ" dirty="0" smtClean="0"/>
              <a:t>ožnost </a:t>
            </a:r>
            <a:r>
              <a:rPr lang="cs-CZ" dirty="0"/>
              <a:t>provozovat vzdáleně</a:t>
            </a:r>
          </a:p>
          <a:p>
            <a:r>
              <a:rPr lang="cs-CZ" dirty="0" err="1"/>
              <a:t>valgrind</a:t>
            </a:r>
            <a:endParaRPr lang="cs-CZ" dirty="0"/>
          </a:p>
          <a:p>
            <a:pPr lvl="1"/>
            <a:r>
              <a:rPr lang="cs-CZ" dirty="0"/>
              <a:t>H</a:t>
            </a:r>
            <a:r>
              <a:rPr lang="cs-CZ" dirty="0" smtClean="0"/>
              <a:t>ledání </a:t>
            </a:r>
            <a:r>
              <a:rPr lang="cs-CZ" dirty="0"/>
              <a:t>úniků paměti (</a:t>
            </a:r>
            <a:r>
              <a:rPr lang="cs-CZ" dirty="0" err="1"/>
              <a:t>memory</a:t>
            </a:r>
            <a:r>
              <a:rPr lang="cs-CZ" dirty="0"/>
              <a:t> </a:t>
            </a:r>
            <a:r>
              <a:rPr lang="cs-CZ" dirty="0" err="1"/>
              <a:t>leaks</a:t>
            </a:r>
            <a:r>
              <a:rPr lang="cs-CZ" dirty="0"/>
              <a:t>)</a:t>
            </a:r>
          </a:p>
          <a:p>
            <a:pPr lvl="1"/>
            <a:r>
              <a:rPr lang="cs-CZ" dirty="0"/>
              <a:t>P</a:t>
            </a:r>
            <a:r>
              <a:rPr lang="cs-CZ" dirty="0" smtClean="0"/>
              <a:t>roblém </a:t>
            </a:r>
            <a:r>
              <a:rPr lang="cs-CZ" dirty="0"/>
              <a:t>s podporou různých architektur</a:t>
            </a:r>
          </a:p>
          <a:p>
            <a:r>
              <a:rPr lang="cs-CZ" dirty="0" err="1"/>
              <a:t>oprofile</a:t>
            </a:r>
            <a:endParaRPr lang="cs-CZ" dirty="0"/>
          </a:p>
          <a:p>
            <a:pPr lvl="1"/>
            <a:r>
              <a:rPr lang="pl-PL" dirty="0"/>
              <a:t>Je potřeba zkompilovat jádro s podporou</a:t>
            </a:r>
          </a:p>
          <a:p>
            <a:r>
              <a:rPr lang="cs-CZ" dirty="0" err="1"/>
              <a:t>s</a:t>
            </a:r>
            <a:r>
              <a:rPr lang="cs-CZ" dirty="0" err="1" smtClean="0"/>
              <a:t>ysfs</a:t>
            </a:r>
            <a:endParaRPr lang="cs-CZ" dirty="0" smtClean="0"/>
          </a:p>
          <a:p>
            <a:pPr lvl="1"/>
            <a:r>
              <a:rPr lang="cs-CZ" dirty="0" smtClean="0"/>
              <a:t>Např. GPIO, velikost </a:t>
            </a:r>
            <a:r>
              <a:rPr lang="cs-CZ" dirty="0" err="1" smtClean="0"/>
              <a:t>bufferů</a:t>
            </a:r>
            <a:endParaRPr lang="cs-CZ" dirty="0"/>
          </a:p>
        </p:txBody>
      </p:sp>
      <p:sp>
        <p:nvSpPr>
          <p:cNvPr id="3" name="Nadpis 2"/>
          <p:cNvSpPr>
            <a:spLocks noGrp="1"/>
          </p:cNvSpPr>
          <p:nvPr>
            <p:ph type="title"/>
          </p:nvPr>
        </p:nvSpPr>
        <p:spPr/>
        <p:txBody>
          <a:bodyPr>
            <a:normAutofit/>
          </a:bodyPr>
          <a:lstStyle/>
          <a:p>
            <a:r>
              <a:rPr lang="cs-CZ" b="0" dirty="0"/>
              <a:t>Hledání chyb a </a:t>
            </a:r>
            <a:r>
              <a:rPr lang="cs-CZ" b="0" dirty="0" smtClean="0"/>
              <a:t>profilování</a:t>
            </a:r>
            <a:endParaRPr lang="cs-CZ" dirty="0"/>
          </a:p>
        </p:txBody>
      </p:sp>
    </p:spTree>
    <p:extLst>
      <p:ext uri="{BB962C8B-B14F-4D97-AF65-F5344CB8AC3E}">
        <p14:creationId xmlns:p14="http://schemas.microsoft.com/office/powerpoint/2010/main" val="2038777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flash</a:t>
            </a:r>
            <a:r>
              <a:rPr lang="cs-CZ" dirty="0"/>
              <a:t> != </a:t>
            </a:r>
            <a:r>
              <a:rPr lang="cs-CZ" dirty="0" err="1"/>
              <a:t>flash</a:t>
            </a:r>
            <a:endParaRPr lang="cs-CZ" dirty="0"/>
          </a:p>
          <a:p>
            <a:r>
              <a:rPr lang="cs-CZ" dirty="0" smtClean="0"/>
              <a:t>Chybí</a:t>
            </a:r>
            <a:r>
              <a:rPr lang="en-US" dirty="0" smtClean="0"/>
              <a:t> </a:t>
            </a:r>
            <a:r>
              <a:rPr lang="en-US" dirty="0"/>
              <a:t>Flash Translation Layer (FTL)</a:t>
            </a:r>
          </a:p>
          <a:p>
            <a:r>
              <a:rPr lang="cs-CZ" dirty="0"/>
              <a:t>Řešeno v rámci speciálních souborových systémů</a:t>
            </a:r>
          </a:p>
          <a:p>
            <a:r>
              <a:rPr lang="cs-CZ" dirty="0"/>
              <a:t>Podporují kompresi a předpokládají výpadky </a:t>
            </a:r>
            <a:r>
              <a:rPr lang="cs-CZ" dirty="0" smtClean="0"/>
              <a:t>systému</a:t>
            </a:r>
          </a:p>
        </p:txBody>
      </p:sp>
      <p:sp>
        <p:nvSpPr>
          <p:cNvPr id="3" name="Nadpis 2"/>
          <p:cNvSpPr>
            <a:spLocks noGrp="1"/>
          </p:cNvSpPr>
          <p:nvPr>
            <p:ph type="title"/>
          </p:nvPr>
        </p:nvSpPr>
        <p:spPr/>
        <p:txBody>
          <a:bodyPr>
            <a:normAutofit/>
          </a:bodyPr>
          <a:lstStyle/>
          <a:p>
            <a:r>
              <a:rPr lang="cs-CZ" b="0" dirty="0"/>
              <a:t>Souborové systémy </a:t>
            </a:r>
            <a:r>
              <a:rPr lang="cs-CZ" b="0" dirty="0" smtClean="0"/>
              <a:t>1/2</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077072"/>
            <a:ext cx="1584176" cy="21365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347864" y="6309320"/>
            <a:ext cx="2088232" cy="276999"/>
          </a:xfrm>
          <a:prstGeom prst="rect">
            <a:avLst/>
          </a:prstGeom>
          <a:noFill/>
        </p:spPr>
        <p:txBody>
          <a:bodyPr wrap="square" rtlCol="0">
            <a:spAutoFit/>
          </a:bodyPr>
          <a:lstStyle/>
          <a:p>
            <a:pPr algn="ctr"/>
            <a:r>
              <a:rPr lang="cs-CZ" sz="1200" dirty="0"/>
              <a:t>Zdroj: </a:t>
            </a:r>
            <a:r>
              <a:rPr lang="cs-CZ" sz="1200" dirty="0" err="1" smtClean="0"/>
              <a:t>wikimedia</a:t>
            </a:r>
            <a:endParaRPr lang="cs-CZ" sz="1200" dirty="0"/>
          </a:p>
        </p:txBody>
      </p:sp>
    </p:spTree>
    <p:extLst>
      <p:ext uri="{BB962C8B-B14F-4D97-AF65-F5344CB8AC3E}">
        <p14:creationId xmlns:p14="http://schemas.microsoft.com/office/powerpoint/2010/main" val="2493494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JFFS2 (</a:t>
            </a:r>
            <a:r>
              <a:rPr lang="cs-CZ" dirty="0" err="1"/>
              <a:t>Journalling</a:t>
            </a:r>
            <a:r>
              <a:rPr lang="cs-CZ" dirty="0"/>
              <a:t> </a:t>
            </a:r>
            <a:r>
              <a:rPr lang="cs-CZ" dirty="0" err="1"/>
              <a:t>Flash</a:t>
            </a:r>
            <a:r>
              <a:rPr lang="cs-CZ" dirty="0"/>
              <a:t> </a:t>
            </a:r>
            <a:r>
              <a:rPr lang="cs-CZ" dirty="0" err="1"/>
              <a:t>File</a:t>
            </a:r>
            <a:r>
              <a:rPr lang="cs-CZ" dirty="0"/>
              <a:t> </a:t>
            </a:r>
            <a:r>
              <a:rPr lang="cs-CZ" dirty="0" err="1"/>
              <a:t>System</a:t>
            </a:r>
            <a:r>
              <a:rPr lang="cs-CZ" dirty="0"/>
              <a:t> </a:t>
            </a:r>
            <a:r>
              <a:rPr lang="cs-CZ" dirty="0" err="1"/>
              <a:t>version</a:t>
            </a:r>
            <a:r>
              <a:rPr lang="cs-CZ" dirty="0"/>
              <a:t> 2)</a:t>
            </a:r>
          </a:p>
          <a:p>
            <a:pPr lvl="1"/>
            <a:r>
              <a:rPr lang="cs-CZ" dirty="0" err="1"/>
              <a:t>RedHat</a:t>
            </a:r>
            <a:endParaRPr lang="cs-CZ" dirty="0"/>
          </a:p>
          <a:p>
            <a:pPr lvl="1"/>
            <a:r>
              <a:rPr lang="cs-CZ" dirty="0"/>
              <a:t>Spíše pro menší paměti</a:t>
            </a:r>
          </a:p>
          <a:p>
            <a:pPr lvl="1"/>
            <a:r>
              <a:rPr lang="cs-CZ" dirty="0"/>
              <a:t>Delší připojení (</a:t>
            </a:r>
            <a:r>
              <a:rPr lang="cs-CZ" dirty="0" err="1"/>
              <a:t>mount</a:t>
            </a:r>
            <a:r>
              <a:rPr lang="cs-CZ" dirty="0"/>
              <a:t>)</a:t>
            </a:r>
          </a:p>
          <a:p>
            <a:pPr lvl="1"/>
            <a:r>
              <a:rPr lang="cs-CZ" dirty="0"/>
              <a:t>Záznamová struktura (log-</a:t>
            </a:r>
            <a:r>
              <a:rPr lang="cs-CZ" dirty="0" err="1"/>
              <a:t>structured</a:t>
            </a:r>
            <a:r>
              <a:rPr lang="cs-CZ" dirty="0"/>
              <a:t> </a:t>
            </a:r>
            <a:r>
              <a:rPr lang="cs-CZ" dirty="0" err="1"/>
              <a:t>fs</a:t>
            </a:r>
            <a:r>
              <a:rPr lang="cs-CZ" dirty="0"/>
              <a:t>)</a:t>
            </a:r>
          </a:p>
          <a:p>
            <a:r>
              <a:rPr lang="en-US" dirty="0"/>
              <a:t>UBIFS (Unsorted Block Image File System)</a:t>
            </a:r>
          </a:p>
          <a:p>
            <a:pPr lvl="1"/>
            <a:r>
              <a:rPr lang="en-US" dirty="0"/>
              <a:t>Nokia a University of Szeged</a:t>
            </a:r>
          </a:p>
          <a:p>
            <a:pPr lvl="1"/>
            <a:r>
              <a:rPr lang="cs-CZ" dirty="0"/>
              <a:t>Větší paměti, rychlejší připojení</a:t>
            </a:r>
          </a:p>
          <a:p>
            <a:pPr lvl="1"/>
            <a:r>
              <a:rPr lang="pl-PL" dirty="0"/>
              <a:t>Pracuje nad UBI </a:t>
            </a:r>
            <a:r>
              <a:rPr lang="pl-PL" dirty="0" smtClean="0"/>
              <a:t>(zařizuje erase </a:t>
            </a:r>
            <a:r>
              <a:rPr lang="pl-PL" dirty="0"/>
              <a:t>block management</a:t>
            </a:r>
            <a:r>
              <a:rPr lang="pl-PL" dirty="0" smtClean="0"/>
              <a:t>)</a:t>
            </a:r>
            <a:endParaRPr lang="pl-PL" dirty="0"/>
          </a:p>
        </p:txBody>
      </p:sp>
      <p:sp>
        <p:nvSpPr>
          <p:cNvPr id="3" name="Nadpis 2"/>
          <p:cNvSpPr>
            <a:spLocks noGrp="1"/>
          </p:cNvSpPr>
          <p:nvPr>
            <p:ph type="title"/>
          </p:nvPr>
        </p:nvSpPr>
        <p:spPr/>
        <p:txBody>
          <a:bodyPr/>
          <a:lstStyle/>
          <a:p>
            <a:r>
              <a:rPr lang="cs-CZ" b="0" dirty="0"/>
              <a:t>Souborové systémy 2/2</a:t>
            </a:r>
          </a:p>
        </p:txBody>
      </p:sp>
    </p:spTree>
    <p:extLst>
      <p:ext uri="{BB962C8B-B14F-4D97-AF65-F5344CB8AC3E}">
        <p14:creationId xmlns:p14="http://schemas.microsoft.com/office/powerpoint/2010/main" val="10135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Co vůbec měříme?</a:t>
            </a:r>
          </a:p>
          <a:p>
            <a:r>
              <a:rPr lang="cs-CZ" dirty="0"/>
              <a:t>Doba startu</a:t>
            </a:r>
          </a:p>
          <a:p>
            <a:pPr lvl="1"/>
            <a:r>
              <a:rPr lang="cs-CZ" dirty="0"/>
              <a:t>~1 sekunda - </a:t>
            </a:r>
            <a:r>
              <a:rPr lang="cs-CZ" sz="2800" dirty="0"/>
              <a:t>∞</a:t>
            </a:r>
          </a:p>
          <a:p>
            <a:pPr lvl="1"/>
            <a:r>
              <a:rPr lang="cs-CZ" dirty="0"/>
              <a:t>Záleží, kolik úsilí jsme ochotni věnovat</a:t>
            </a:r>
          </a:p>
          <a:p>
            <a:pPr lvl="1"/>
            <a:r>
              <a:rPr lang="cs-CZ" dirty="0"/>
              <a:t>U-</a:t>
            </a:r>
            <a:r>
              <a:rPr lang="cs-CZ" dirty="0" err="1"/>
              <a:t>Boot</a:t>
            </a:r>
            <a:r>
              <a:rPr lang="cs-CZ" dirty="0"/>
              <a:t> – použití SPL</a:t>
            </a:r>
          </a:p>
          <a:p>
            <a:pPr lvl="1"/>
            <a:r>
              <a:rPr lang="cs-CZ" dirty="0"/>
              <a:t>Identifikace zdlouhavých částí</a:t>
            </a:r>
          </a:p>
          <a:p>
            <a:pPr lvl="2"/>
            <a:r>
              <a:rPr lang="cs-CZ" dirty="0" err="1"/>
              <a:t>Bootprobe</a:t>
            </a:r>
            <a:r>
              <a:rPr lang="cs-CZ" dirty="0"/>
              <a:t>, </a:t>
            </a:r>
            <a:r>
              <a:rPr lang="cs-CZ" dirty="0" err="1"/>
              <a:t>Bootchart</a:t>
            </a:r>
            <a:r>
              <a:rPr lang="cs-CZ" dirty="0"/>
              <a:t>, (viz elinux.org</a:t>
            </a:r>
            <a:r>
              <a:rPr lang="cs-CZ" dirty="0" smtClean="0"/>
              <a:t>)</a:t>
            </a:r>
            <a:endParaRPr lang="cs-CZ" dirty="0"/>
          </a:p>
        </p:txBody>
      </p:sp>
      <p:sp>
        <p:nvSpPr>
          <p:cNvPr id="3" name="Nadpis 2"/>
          <p:cNvSpPr>
            <a:spLocks noGrp="1"/>
          </p:cNvSpPr>
          <p:nvPr>
            <p:ph type="title"/>
          </p:nvPr>
        </p:nvSpPr>
        <p:spPr/>
        <p:txBody>
          <a:bodyPr>
            <a:normAutofit/>
          </a:bodyPr>
          <a:lstStyle/>
          <a:p>
            <a:r>
              <a:rPr lang="cs-CZ" b="0" dirty="0"/>
              <a:t>Doba </a:t>
            </a:r>
            <a:r>
              <a:rPr lang="cs-CZ" b="0" dirty="0" smtClean="0"/>
              <a:t>startu</a:t>
            </a:r>
            <a:endParaRPr lang="cs-CZ" dirty="0"/>
          </a:p>
        </p:txBody>
      </p:sp>
    </p:spTree>
    <p:extLst>
      <p:ext uri="{BB962C8B-B14F-4D97-AF65-F5344CB8AC3E}">
        <p14:creationId xmlns:p14="http://schemas.microsoft.com/office/powerpoint/2010/main" val="214506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Odpověď (akce) musí přijít </a:t>
            </a:r>
            <a:r>
              <a:rPr lang="cs-CZ" i="1" dirty="0"/>
              <a:t>včas</a:t>
            </a:r>
          </a:p>
          <a:p>
            <a:r>
              <a:rPr lang="cs-CZ" dirty="0"/>
              <a:t>Linux je univerzální OS, tedy rozdělení zdrojů se snaží být </a:t>
            </a:r>
            <a:r>
              <a:rPr lang="cs-CZ" i="1" dirty="0"/>
              <a:t>férové</a:t>
            </a:r>
            <a:endParaRPr lang="cs-CZ" dirty="0"/>
          </a:p>
          <a:p>
            <a:r>
              <a:rPr lang="cs-CZ" dirty="0"/>
              <a:t>Opravdu to potřebuji?</a:t>
            </a:r>
          </a:p>
          <a:p>
            <a:pPr lvl="1"/>
            <a:r>
              <a:rPr lang="cs-CZ" dirty="0" smtClean="0"/>
              <a:t>Ne</a:t>
            </a:r>
            <a:endParaRPr lang="cs-CZ" dirty="0"/>
          </a:p>
        </p:txBody>
      </p:sp>
      <p:sp>
        <p:nvSpPr>
          <p:cNvPr id="3" name="Nadpis 2"/>
          <p:cNvSpPr>
            <a:spLocks noGrp="1"/>
          </p:cNvSpPr>
          <p:nvPr>
            <p:ph type="title"/>
          </p:nvPr>
        </p:nvSpPr>
        <p:spPr/>
        <p:txBody>
          <a:bodyPr>
            <a:normAutofit/>
          </a:bodyPr>
          <a:lstStyle/>
          <a:p>
            <a:r>
              <a:rPr lang="cs-CZ" b="0" dirty="0"/>
              <a:t>Real-</a:t>
            </a:r>
            <a:r>
              <a:rPr lang="cs-CZ" b="0" dirty="0" err="1"/>
              <a:t>time</a:t>
            </a:r>
            <a:r>
              <a:rPr lang="cs-CZ" b="0" dirty="0"/>
              <a:t> </a:t>
            </a:r>
            <a:r>
              <a:rPr lang="cs-CZ" b="0" dirty="0" smtClean="0"/>
              <a:t>1/2</a:t>
            </a:r>
            <a:endParaRPr lang="cs-CZ" dirty="0"/>
          </a:p>
        </p:txBody>
      </p:sp>
    </p:spTree>
    <p:extLst>
      <p:ext uri="{BB962C8B-B14F-4D97-AF65-F5344CB8AC3E}">
        <p14:creationId xmlns:p14="http://schemas.microsoft.com/office/powerpoint/2010/main" val="94988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Možnosti</a:t>
            </a:r>
          </a:p>
          <a:p>
            <a:pPr lvl="1"/>
            <a:r>
              <a:rPr lang="cs-CZ" dirty="0"/>
              <a:t>RT </a:t>
            </a:r>
            <a:r>
              <a:rPr lang="cs-CZ" dirty="0" err="1"/>
              <a:t>Patch</a:t>
            </a:r>
            <a:endParaRPr lang="cs-CZ" dirty="0"/>
          </a:p>
          <a:p>
            <a:pPr lvl="2"/>
            <a:r>
              <a:rPr lang="cs-CZ" dirty="0"/>
              <a:t>Snaha o to, aby byla většina kódu jádra přerušitelná</a:t>
            </a:r>
          </a:p>
          <a:p>
            <a:pPr lvl="2"/>
            <a:r>
              <a:rPr lang="cs-CZ" dirty="0"/>
              <a:t>Preemptivní kritické sekce, přerušení, ...</a:t>
            </a:r>
          </a:p>
          <a:p>
            <a:pPr lvl="1"/>
            <a:r>
              <a:rPr lang="cs-CZ" dirty="0" err="1"/>
              <a:t>Xenomai</a:t>
            </a:r>
            <a:r>
              <a:rPr lang="cs-CZ" dirty="0"/>
              <a:t> (co-kernel)</a:t>
            </a:r>
          </a:p>
          <a:p>
            <a:pPr lvl="2"/>
            <a:r>
              <a:rPr lang="cs-CZ" dirty="0"/>
              <a:t>Plánuje </a:t>
            </a:r>
            <a:r>
              <a:rPr lang="cs-CZ" dirty="0" err="1"/>
              <a:t>real-time</a:t>
            </a:r>
            <a:r>
              <a:rPr lang="cs-CZ" dirty="0"/>
              <a:t> procesy</a:t>
            </a:r>
          </a:p>
          <a:p>
            <a:pPr lvl="2"/>
            <a:r>
              <a:rPr lang="cs-CZ" dirty="0"/>
              <a:t>Řeší přerušení</a:t>
            </a:r>
          </a:p>
          <a:p>
            <a:pPr lvl="2"/>
            <a:r>
              <a:rPr lang="cs-CZ" dirty="0"/>
              <a:t>Nevýhoda - drivery jsou součástí standardního </a:t>
            </a:r>
            <a:r>
              <a:rPr lang="cs-CZ" dirty="0" smtClean="0"/>
              <a:t>kernelu</a:t>
            </a:r>
            <a:endParaRPr lang="cs-CZ" dirty="0"/>
          </a:p>
        </p:txBody>
      </p:sp>
      <p:sp>
        <p:nvSpPr>
          <p:cNvPr id="3" name="Nadpis 2"/>
          <p:cNvSpPr>
            <a:spLocks noGrp="1"/>
          </p:cNvSpPr>
          <p:nvPr>
            <p:ph type="title"/>
          </p:nvPr>
        </p:nvSpPr>
        <p:spPr/>
        <p:txBody>
          <a:bodyPr>
            <a:normAutofit/>
          </a:bodyPr>
          <a:lstStyle/>
          <a:p>
            <a:r>
              <a:rPr lang="cs-CZ" b="0" dirty="0"/>
              <a:t>Real-</a:t>
            </a:r>
            <a:r>
              <a:rPr lang="cs-CZ" b="0" dirty="0" err="1"/>
              <a:t>time</a:t>
            </a:r>
            <a:r>
              <a:rPr lang="cs-CZ" b="0" dirty="0"/>
              <a:t> </a:t>
            </a:r>
            <a:r>
              <a:rPr lang="cs-CZ" b="0" dirty="0" smtClean="0"/>
              <a:t>2/2</a:t>
            </a:r>
            <a:endParaRPr lang="cs-CZ" dirty="0"/>
          </a:p>
        </p:txBody>
      </p:sp>
    </p:spTree>
    <p:extLst>
      <p:ext uri="{BB962C8B-B14F-4D97-AF65-F5344CB8AC3E}">
        <p14:creationId xmlns:p14="http://schemas.microsoft.com/office/powerpoint/2010/main" val="592964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Využití Linuxu z pohledu vestavěných systémů má velký potenciál a budoucnost, ovšem nejedná se o levnou záležitost</a:t>
            </a:r>
          </a:p>
          <a:p>
            <a:r>
              <a:rPr lang="cs-CZ" dirty="0" smtClean="0"/>
              <a:t>Postupně vzniká mnoho nástrojů a materiálů, které usnadňují použití Linuxu. Nástroje se ale často překrývají</a:t>
            </a:r>
          </a:p>
          <a:p>
            <a:r>
              <a:rPr lang="cs-CZ" dirty="0" smtClean="0"/>
              <a:t>Uvidíme, jestli se připojí další velká společnost</a:t>
            </a:r>
            <a:endParaRPr lang="cs-CZ" dirty="0"/>
          </a:p>
        </p:txBody>
      </p:sp>
      <p:sp>
        <p:nvSpPr>
          <p:cNvPr id="3" name="Nadpis 2"/>
          <p:cNvSpPr>
            <a:spLocks noGrp="1"/>
          </p:cNvSpPr>
          <p:nvPr>
            <p:ph type="title"/>
          </p:nvPr>
        </p:nvSpPr>
        <p:spPr/>
        <p:txBody>
          <a:bodyPr>
            <a:normAutofit/>
          </a:bodyPr>
          <a:lstStyle/>
          <a:p>
            <a:r>
              <a:rPr lang="cs-CZ" b="0" dirty="0" smtClean="0"/>
              <a:t>Závěr</a:t>
            </a:r>
            <a:endParaRPr lang="cs-CZ" dirty="0"/>
          </a:p>
        </p:txBody>
      </p:sp>
    </p:spTree>
    <p:extLst>
      <p:ext uri="{BB962C8B-B14F-4D97-AF65-F5344CB8AC3E}">
        <p14:creationId xmlns:p14="http://schemas.microsoft.com/office/powerpoint/2010/main" val="109950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smtClean="0"/>
          </a:p>
          <a:p>
            <a:endParaRPr lang="cs-CZ" dirty="0"/>
          </a:p>
          <a:p>
            <a:r>
              <a:rPr lang="cs-CZ" dirty="0" smtClean="0"/>
              <a:t>Děkuji </a:t>
            </a:r>
            <a:r>
              <a:rPr lang="cs-CZ" dirty="0"/>
              <a:t>za </a:t>
            </a:r>
            <a:r>
              <a:rPr lang="cs-CZ" dirty="0" smtClean="0"/>
              <a:t>pozornost</a:t>
            </a:r>
          </a:p>
          <a:p>
            <a:pPr marL="109728" indent="0">
              <a:buNone/>
            </a:pPr>
            <a:endParaRPr lang="cs-CZ" dirty="0" smtClean="0"/>
          </a:p>
          <a:p>
            <a:r>
              <a:rPr lang="cs-CZ" dirty="0" smtClean="0"/>
              <a:t>Otázky?</a:t>
            </a:r>
            <a:endParaRPr lang="cs-CZ" dirty="0"/>
          </a:p>
        </p:txBody>
      </p:sp>
      <p:sp>
        <p:nvSpPr>
          <p:cNvPr id="3" name="Nadpis 2"/>
          <p:cNvSpPr>
            <a:spLocks noGrp="1"/>
          </p:cNvSpPr>
          <p:nvPr>
            <p:ph type="title"/>
          </p:nvPr>
        </p:nvSpPr>
        <p:spPr/>
        <p:txBody>
          <a:bodyPr>
            <a:normAutofit/>
          </a:bodyPr>
          <a:lstStyle/>
          <a:p>
            <a:r>
              <a:rPr lang="cs-CZ" dirty="0" smtClean="0"/>
              <a:t> </a:t>
            </a:r>
            <a:endParaRPr lang="cs-CZ" dirty="0"/>
          </a:p>
        </p:txBody>
      </p:sp>
    </p:spTree>
    <p:extLst>
      <p:ext uri="{BB962C8B-B14F-4D97-AF65-F5344CB8AC3E}">
        <p14:creationId xmlns:p14="http://schemas.microsoft.com/office/powerpoint/2010/main" val="52034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Proč vůbec?</a:t>
            </a:r>
          </a:p>
          <a:p>
            <a:pPr lvl="1"/>
            <a:r>
              <a:rPr lang="cs-CZ" dirty="0"/>
              <a:t>Úspora energie</a:t>
            </a:r>
          </a:p>
          <a:p>
            <a:pPr lvl="2"/>
            <a:r>
              <a:rPr lang="cs-CZ" dirty="0"/>
              <a:t>Nízkoenergetické domy</a:t>
            </a:r>
          </a:p>
          <a:p>
            <a:pPr lvl="2"/>
            <a:r>
              <a:rPr lang="cs-CZ" dirty="0"/>
              <a:t>Ovládání </a:t>
            </a:r>
            <a:r>
              <a:rPr lang="cs-CZ" dirty="0" smtClean="0"/>
              <a:t>výkonných </a:t>
            </a:r>
            <a:r>
              <a:rPr lang="cs-CZ" dirty="0"/>
              <a:t>spotřebičů, topení, ...</a:t>
            </a:r>
          </a:p>
          <a:p>
            <a:pPr lvl="1"/>
            <a:r>
              <a:rPr lang="cs-CZ" dirty="0"/>
              <a:t>Bezpečí</a:t>
            </a:r>
          </a:p>
          <a:p>
            <a:pPr lvl="2"/>
            <a:r>
              <a:rPr lang="cs-CZ" dirty="0"/>
              <a:t>Požární hlásiče, zatopení sklepů, únik plynu</a:t>
            </a:r>
          </a:p>
          <a:p>
            <a:pPr lvl="1"/>
            <a:r>
              <a:rPr lang="cs-CZ" dirty="0"/>
              <a:t>Komfort</a:t>
            </a:r>
          </a:p>
          <a:p>
            <a:pPr lvl="2"/>
            <a:r>
              <a:rPr lang="cs-CZ" dirty="0"/>
              <a:t>Ovládání světel, žaluzií, bazénu, ...</a:t>
            </a:r>
          </a:p>
          <a:p>
            <a:r>
              <a:rPr lang="cs-CZ" dirty="0" smtClean="0"/>
              <a:t>Inovace</a:t>
            </a:r>
            <a:endParaRPr lang="cs-CZ" dirty="0"/>
          </a:p>
          <a:p>
            <a:pPr lvl="1"/>
            <a:r>
              <a:rPr lang="pl-PL" dirty="0" smtClean="0"/>
              <a:t>Biometrie</a:t>
            </a:r>
          </a:p>
          <a:p>
            <a:pPr lvl="1"/>
            <a:r>
              <a:rPr lang="pl-PL" dirty="0" smtClean="0"/>
              <a:t>Hledání osob v místnostech</a:t>
            </a:r>
            <a:endParaRPr lang="pl-PL" dirty="0"/>
          </a:p>
          <a:p>
            <a:endParaRPr lang="cs-CZ" dirty="0"/>
          </a:p>
        </p:txBody>
      </p:sp>
      <p:sp>
        <p:nvSpPr>
          <p:cNvPr id="3" name="Nadpis 2"/>
          <p:cNvSpPr>
            <a:spLocks noGrp="1"/>
          </p:cNvSpPr>
          <p:nvPr>
            <p:ph type="title"/>
          </p:nvPr>
        </p:nvSpPr>
        <p:spPr/>
        <p:txBody>
          <a:bodyPr>
            <a:normAutofit/>
          </a:bodyPr>
          <a:lstStyle/>
          <a:p>
            <a:r>
              <a:rPr lang="cs-CZ" b="0" dirty="0"/>
              <a:t>Inteligentní </a:t>
            </a:r>
            <a:r>
              <a:rPr lang="cs-CZ" b="0" dirty="0" smtClean="0"/>
              <a:t>domy</a:t>
            </a:r>
            <a:endParaRPr lang="cs-CZ" dirty="0"/>
          </a:p>
        </p:txBody>
      </p:sp>
    </p:spTree>
    <p:extLst>
      <p:ext uri="{BB962C8B-B14F-4D97-AF65-F5344CB8AC3E}">
        <p14:creationId xmlns:p14="http://schemas.microsoft.com/office/powerpoint/2010/main" val="344490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V našem případě centrální jednotka</a:t>
            </a:r>
          </a:p>
          <a:p>
            <a:pPr lvl="1"/>
            <a:r>
              <a:rPr lang="pl-PL" dirty="0"/>
              <a:t>Je možné implementovat „inteligenci“ i do samotných jednotek</a:t>
            </a:r>
          </a:p>
          <a:p>
            <a:r>
              <a:rPr lang="cs-CZ" dirty="0" err="1"/>
              <a:t>Aktory</a:t>
            </a:r>
            <a:r>
              <a:rPr lang="cs-CZ" dirty="0"/>
              <a:t> a senzory</a:t>
            </a:r>
          </a:p>
          <a:p>
            <a:r>
              <a:rPr lang="cs-CZ" dirty="0"/>
              <a:t>Příklady jednotek</a:t>
            </a:r>
          </a:p>
          <a:p>
            <a:pPr lvl="1"/>
            <a:r>
              <a:rPr lang="cs-CZ" dirty="0" smtClean="0"/>
              <a:t>Spínač </a:t>
            </a:r>
            <a:r>
              <a:rPr lang="cs-CZ" dirty="0"/>
              <a:t>(senzor)</a:t>
            </a:r>
          </a:p>
          <a:p>
            <a:pPr lvl="1"/>
            <a:r>
              <a:rPr lang="cs-CZ" dirty="0" smtClean="0"/>
              <a:t>Hladinový </a:t>
            </a:r>
            <a:r>
              <a:rPr lang="cs-CZ" dirty="0"/>
              <a:t>spínač (senzor)</a:t>
            </a:r>
          </a:p>
          <a:p>
            <a:pPr lvl="1"/>
            <a:r>
              <a:rPr lang="cs-CZ" dirty="0"/>
              <a:t>Termostat (senzor)</a:t>
            </a:r>
          </a:p>
          <a:p>
            <a:pPr lvl="1"/>
            <a:r>
              <a:rPr lang="cs-CZ" dirty="0"/>
              <a:t>Relé (</a:t>
            </a:r>
            <a:r>
              <a:rPr lang="cs-CZ" dirty="0" err="1"/>
              <a:t>aktor</a:t>
            </a:r>
            <a:r>
              <a:rPr lang="cs-CZ" dirty="0" smtClean="0"/>
              <a:t>)</a:t>
            </a:r>
          </a:p>
          <a:p>
            <a:pPr lvl="1"/>
            <a:r>
              <a:rPr lang="cs-CZ" dirty="0" smtClean="0"/>
              <a:t>Spínací </a:t>
            </a:r>
            <a:r>
              <a:rPr lang="cs-CZ" dirty="0"/>
              <a:t>hodiny (</a:t>
            </a:r>
            <a:r>
              <a:rPr lang="cs-CZ" dirty="0" err="1"/>
              <a:t>aktor</a:t>
            </a:r>
            <a:r>
              <a:rPr lang="cs-CZ" dirty="0" smtClean="0"/>
              <a:t>)</a:t>
            </a:r>
            <a:endParaRPr lang="cs-CZ" dirty="0"/>
          </a:p>
        </p:txBody>
      </p:sp>
      <p:sp>
        <p:nvSpPr>
          <p:cNvPr id="3" name="Nadpis 2"/>
          <p:cNvSpPr>
            <a:spLocks noGrp="1"/>
          </p:cNvSpPr>
          <p:nvPr>
            <p:ph type="title"/>
          </p:nvPr>
        </p:nvSpPr>
        <p:spPr/>
        <p:txBody>
          <a:bodyPr>
            <a:normAutofit/>
          </a:bodyPr>
          <a:lstStyle/>
          <a:p>
            <a:r>
              <a:rPr lang="cs-CZ" b="0" dirty="0"/>
              <a:t>Struktura </a:t>
            </a:r>
            <a:r>
              <a:rPr lang="cs-CZ" b="0" dirty="0" smtClean="0"/>
              <a:t>řízení</a:t>
            </a:r>
            <a:endParaRPr lang="cs-CZ" dirty="0"/>
          </a:p>
        </p:txBody>
      </p:sp>
    </p:spTree>
    <p:extLst>
      <p:ext uri="{BB962C8B-B14F-4D97-AF65-F5344CB8AC3E}">
        <p14:creationId xmlns:p14="http://schemas.microsoft.com/office/powerpoint/2010/main" val="328107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LonWorks</a:t>
            </a:r>
            <a:endParaRPr lang="cs-CZ" dirty="0"/>
          </a:p>
          <a:p>
            <a:r>
              <a:rPr lang="cs-CZ" dirty="0" err="1"/>
              <a:t>BACnet</a:t>
            </a:r>
            <a:endParaRPr lang="cs-CZ" dirty="0"/>
          </a:p>
          <a:p>
            <a:r>
              <a:rPr lang="cs-CZ" dirty="0"/>
              <a:t>KNX</a:t>
            </a:r>
          </a:p>
          <a:p>
            <a:r>
              <a:rPr lang="cs-CZ" dirty="0"/>
              <a:t>CIB</a:t>
            </a:r>
          </a:p>
          <a:p>
            <a:pPr lvl="1"/>
            <a:r>
              <a:rPr lang="cs-CZ" dirty="0"/>
              <a:t>Dvouvodičová (napájení společně s daty)</a:t>
            </a:r>
          </a:p>
          <a:p>
            <a:pPr lvl="1"/>
            <a:r>
              <a:rPr lang="cs-CZ" dirty="0"/>
              <a:t>Rychlost 19,2 </a:t>
            </a:r>
            <a:r>
              <a:rPr lang="cs-CZ" dirty="0" err="1"/>
              <a:t>kb</a:t>
            </a:r>
            <a:r>
              <a:rPr lang="cs-CZ" dirty="0"/>
              <a:t>/s</a:t>
            </a:r>
          </a:p>
          <a:p>
            <a:pPr lvl="1"/>
            <a:r>
              <a:rPr lang="cs-CZ" dirty="0"/>
              <a:t>Odezva 150 </a:t>
            </a:r>
            <a:r>
              <a:rPr lang="cs-CZ" dirty="0" err="1"/>
              <a:t>ms</a:t>
            </a:r>
            <a:endParaRPr lang="cs-CZ" dirty="0"/>
          </a:p>
          <a:p>
            <a:pPr lvl="1"/>
            <a:r>
              <a:rPr lang="cs-CZ" dirty="0"/>
              <a:t>Napětí 24 V</a:t>
            </a:r>
          </a:p>
          <a:p>
            <a:pPr lvl="1"/>
            <a:r>
              <a:rPr lang="pl-PL" dirty="0"/>
              <a:t>Na jedné větvi max. 32 </a:t>
            </a:r>
            <a:r>
              <a:rPr lang="pl-PL" dirty="0" smtClean="0"/>
              <a:t>jednotek</a:t>
            </a:r>
            <a:endParaRPr lang="pl-PL" dirty="0"/>
          </a:p>
        </p:txBody>
      </p:sp>
      <p:sp>
        <p:nvSpPr>
          <p:cNvPr id="3" name="Nadpis 2"/>
          <p:cNvSpPr>
            <a:spLocks noGrp="1"/>
          </p:cNvSpPr>
          <p:nvPr>
            <p:ph type="title"/>
          </p:nvPr>
        </p:nvSpPr>
        <p:spPr/>
        <p:txBody>
          <a:bodyPr>
            <a:normAutofit/>
          </a:bodyPr>
          <a:lstStyle/>
          <a:p>
            <a:r>
              <a:rPr lang="cs-CZ" b="0" dirty="0"/>
              <a:t>Komunikace - </a:t>
            </a:r>
            <a:r>
              <a:rPr lang="cs-CZ" b="0" dirty="0" smtClean="0"/>
              <a:t>sběrnice</a:t>
            </a:r>
            <a:endParaRPr lang="cs-CZ" dirty="0"/>
          </a:p>
        </p:txBody>
      </p:sp>
    </p:spTree>
    <p:extLst>
      <p:ext uri="{BB962C8B-B14F-4D97-AF65-F5344CB8AC3E}">
        <p14:creationId xmlns:p14="http://schemas.microsoft.com/office/powerpoint/2010/main" val="234422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Mikrokontroléry</a:t>
            </a:r>
            <a:r>
              <a:rPr lang="cs-CZ" dirty="0" smtClean="0"/>
              <a:t> přestávají stačit</a:t>
            </a:r>
          </a:p>
          <a:p>
            <a:pPr lvl="1"/>
            <a:r>
              <a:rPr lang="cs-CZ" dirty="0" smtClean="0"/>
              <a:t>Použití vyšších programovacích jazyků</a:t>
            </a:r>
          </a:p>
          <a:p>
            <a:pPr lvl="1"/>
            <a:r>
              <a:rPr lang="cs-CZ" dirty="0" err="1" smtClean="0"/>
              <a:t>Ethernet</a:t>
            </a:r>
            <a:endParaRPr lang="cs-CZ" dirty="0" smtClean="0"/>
          </a:p>
          <a:p>
            <a:pPr lvl="1"/>
            <a:r>
              <a:rPr lang="cs-CZ" dirty="0" smtClean="0"/>
              <a:t>Šifrování</a:t>
            </a:r>
          </a:p>
          <a:p>
            <a:pPr lvl="1"/>
            <a:r>
              <a:rPr lang="cs-CZ" dirty="0" smtClean="0"/>
              <a:t>Přenositelnost</a:t>
            </a:r>
          </a:p>
          <a:p>
            <a:r>
              <a:rPr lang="cs-CZ" dirty="0" smtClean="0"/>
              <a:t>Centrální </a:t>
            </a:r>
            <a:r>
              <a:rPr lang="cs-CZ" dirty="0"/>
              <a:t>jednotka může využívat </a:t>
            </a:r>
            <a:r>
              <a:rPr lang="cs-CZ" dirty="0" smtClean="0"/>
              <a:t>Linux</a:t>
            </a:r>
          </a:p>
          <a:p>
            <a:pPr lvl="1"/>
            <a:r>
              <a:rPr lang="cs-CZ" dirty="0" smtClean="0"/>
              <a:t>…samozřejmě přináší nové výzvy (</a:t>
            </a:r>
            <a:r>
              <a:rPr lang="en-US" dirty="0" smtClean="0"/>
              <a:t>=</a:t>
            </a:r>
            <a:r>
              <a:rPr lang="cs-CZ" dirty="0" smtClean="0"/>
              <a:t> </a:t>
            </a:r>
            <a:r>
              <a:rPr lang="en-US" dirty="0" err="1" smtClean="0"/>
              <a:t>probl</a:t>
            </a:r>
            <a:r>
              <a:rPr lang="cs-CZ" dirty="0" err="1" smtClean="0"/>
              <a:t>émy</a:t>
            </a:r>
            <a:r>
              <a:rPr lang="cs-CZ" dirty="0" smtClean="0"/>
              <a:t>)</a:t>
            </a:r>
            <a:endParaRPr lang="cs-CZ" dirty="0"/>
          </a:p>
        </p:txBody>
      </p:sp>
      <p:sp>
        <p:nvSpPr>
          <p:cNvPr id="3" name="Nadpis 2"/>
          <p:cNvSpPr>
            <a:spLocks noGrp="1"/>
          </p:cNvSpPr>
          <p:nvPr>
            <p:ph type="title"/>
          </p:nvPr>
        </p:nvSpPr>
        <p:spPr/>
        <p:txBody>
          <a:bodyPr>
            <a:normAutofit fontScale="90000"/>
          </a:bodyPr>
          <a:lstStyle/>
          <a:p>
            <a:r>
              <a:rPr lang="cs-CZ" b="0" dirty="0"/>
              <a:t>Od inteligentních domů k </a:t>
            </a:r>
            <a:r>
              <a:rPr lang="cs-CZ" b="0" dirty="0" smtClean="0"/>
              <a:t>Linuxu</a:t>
            </a:r>
            <a:endParaRPr lang="cs-CZ" dirty="0"/>
          </a:p>
        </p:txBody>
      </p:sp>
    </p:spTree>
    <p:extLst>
      <p:ext uri="{BB962C8B-B14F-4D97-AF65-F5344CB8AC3E}">
        <p14:creationId xmlns:p14="http://schemas.microsoft.com/office/powerpoint/2010/main" val="65183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Označení GNU/Linux</a:t>
            </a:r>
          </a:p>
          <a:p>
            <a:pPr lvl="1"/>
            <a:r>
              <a:rPr lang="cs-CZ" dirty="0"/>
              <a:t>Projekt GNU – cílem je svobodný operační systém</a:t>
            </a:r>
          </a:p>
          <a:p>
            <a:pPr lvl="1"/>
            <a:r>
              <a:rPr lang="cs-CZ" dirty="0"/>
              <a:t>Linux je „jen“ jádro</a:t>
            </a:r>
          </a:p>
          <a:p>
            <a:pPr marL="630936" lvl="2" indent="0">
              <a:buNone/>
            </a:pPr>
            <a:r>
              <a:rPr lang="en-US" i="1" dirty="0" smtClean="0"/>
              <a:t>Umm</a:t>
            </a:r>
            <a:r>
              <a:rPr lang="en-US" i="1" dirty="0"/>
              <a:t>, this discussion has gone on quite long enough, thank you very much. It doesn't really matter what people call Linux, as long as credit is given where credit is due (on both sides). Personally, I'll very much continue to call it "Linux".</a:t>
            </a:r>
            <a:endParaRPr lang="en-US" dirty="0"/>
          </a:p>
          <a:p>
            <a:pPr marL="886968" lvl="3" indent="0" algn="r">
              <a:buNone/>
            </a:pPr>
            <a:r>
              <a:rPr lang="cs-CZ" sz="2000" i="1" dirty="0" smtClean="0"/>
              <a:t>Linus </a:t>
            </a:r>
            <a:r>
              <a:rPr lang="cs-CZ" sz="2000" i="1" dirty="0" err="1" smtClean="0"/>
              <a:t>Torvalds</a:t>
            </a:r>
            <a:r>
              <a:rPr lang="cs-CZ" sz="2000" i="1" dirty="0" smtClean="0"/>
              <a:t>, příspěvek do </a:t>
            </a:r>
            <a:r>
              <a:rPr lang="cs-CZ" sz="2000" i="1" dirty="0" err="1" smtClean="0"/>
              <a:t>Usenet</a:t>
            </a:r>
            <a:r>
              <a:rPr lang="cs-CZ" sz="2000" i="1" dirty="0" smtClean="0"/>
              <a:t> skupiny </a:t>
            </a:r>
            <a:r>
              <a:rPr lang="cs-CZ" sz="2000" i="1" dirty="0" err="1" smtClean="0"/>
              <a:t>comp.os.linux.misc</a:t>
            </a:r>
            <a:endParaRPr lang="cs-CZ" sz="2000" dirty="0"/>
          </a:p>
          <a:p>
            <a:pPr lvl="1"/>
            <a:r>
              <a:rPr lang="cs-CZ" dirty="0"/>
              <a:t>Více viz </a:t>
            </a:r>
            <a:r>
              <a:rPr lang="cs-CZ" sz="2200" dirty="0"/>
              <a:t>http://cs.wikipedia.org/wiki/GNU/Linux_kontroverze</a:t>
            </a:r>
          </a:p>
          <a:p>
            <a:r>
              <a:rPr lang="cs-CZ" dirty="0"/>
              <a:t>...ale Android, </a:t>
            </a:r>
            <a:r>
              <a:rPr lang="cs-CZ" dirty="0" err="1"/>
              <a:t>embedded</a:t>
            </a:r>
            <a:r>
              <a:rPr lang="cs-CZ" dirty="0"/>
              <a:t> Linux, ...</a:t>
            </a:r>
          </a:p>
          <a:p>
            <a:endParaRPr lang="cs-CZ" dirty="0"/>
          </a:p>
        </p:txBody>
      </p:sp>
      <p:sp>
        <p:nvSpPr>
          <p:cNvPr id="3" name="Nadpis 2"/>
          <p:cNvSpPr>
            <a:spLocks noGrp="1"/>
          </p:cNvSpPr>
          <p:nvPr>
            <p:ph type="title"/>
          </p:nvPr>
        </p:nvSpPr>
        <p:spPr/>
        <p:txBody>
          <a:bodyPr>
            <a:normAutofit/>
          </a:bodyPr>
          <a:lstStyle/>
          <a:p>
            <a:r>
              <a:rPr lang="cs-CZ" b="0" dirty="0" smtClean="0"/>
              <a:t>Linux</a:t>
            </a:r>
            <a:endParaRPr lang="cs-CZ" dirty="0"/>
          </a:p>
        </p:txBody>
      </p:sp>
    </p:spTree>
    <p:extLst>
      <p:ext uri="{BB962C8B-B14F-4D97-AF65-F5344CB8AC3E}">
        <p14:creationId xmlns:p14="http://schemas.microsoft.com/office/powerpoint/2010/main" val="147883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Obecné označení pro upravené verze Linuxu</a:t>
            </a:r>
          </a:p>
          <a:p>
            <a:r>
              <a:rPr lang="cs-CZ" dirty="0"/>
              <a:t>Jde o stejné zdrojové kódy jádra</a:t>
            </a:r>
          </a:p>
          <a:p>
            <a:r>
              <a:rPr lang="cs-CZ" dirty="0"/>
              <a:t>Nalezneme ve</a:t>
            </a:r>
          </a:p>
          <a:p>
            <a:pPr lvl="1"/>
            <a:r>
              <a:rPr lang="cs-CZ" dirty="0"/>
              <a:t>Wi-Fi </a:t>
            </a:r>
            <a:r>
              <a:rPr lang="cs-CZ" dirty="0" err="1"/>
              <a:t>routerech</a:t>
            </a:r>
            <a:endParaRPr lang="cs-CZ" dirty="0"/>
          </a:p>
          <a:p>
            <a:pPr lvl="2"/>
            <a:r>
              <a:rPr lang="cs-CZ" dirty="0"/>
              <a:t>Distribuce </a:t>
            </a:r>
            <a:r>
              <a:rPr lang="cs-CZ" dirty="0" err="1"/>
              <a:t>OpenWRT</a:t>
            </a:r>
            <a:r>
              <a:rPr lang="cs-CZ" dirty="0"/>
              <a:t> (www.openwrt.org) </a:t>
            </a:r>
          </a:p>
          <a:p>
            <a:pPr lvl="1"/>
            <a:r>
              <a:rPr lang="cs-CZ" dirty="0"/>
              <a:t>set-top </a:t>
            </a:r>
            <a:r>
              <a:rPr lang="cs-CZ" dirty="0" smtClean="0"/>
              <a:t>boxech, </a:t>
            </a:r>
            <a:r>
              <a:rPr lang="cs-CZ" dirty="0" err="1" smtClean="0"/>
              <a:t>NASech</a:t>
            </a:r>
            <a:endParaRPr lang="cs-CZ" dirty="0"/>
          </a:p>
          <a:p>
            <a:pPr lvl="1"/>
            <a:r>
              <a:rPr lang="cs-CZ" dirty="0"/>
              <a:t>Telefonech</a:t>
            </a:r>
          </a:p>
          <a:p>
            <a:pPr lvl="2"/>
            <a:r>
              <a:rPr lang="cs-CZ" dirty="0"/>
              <a:t>Android</a:t>
            </a:r>
          </a:p>
          <a:p>
            <a:r>
              <a:rPr lang="cs-CZ" dirty="0" smtClean="0"/>
              <a:t>Zajímavá wiki</a:t>
            </a:r>
            <a:r>
              <a:rPr lang="cs-CZ" dirty="0"/>
              <a:t>:  </a:t>
            </a:r>
            <a:r>
              <a:rPr lang="cs-CZ" dirty="0" smtClean="0"/>
              <a:t>www.elinux.org</a:t>
            </a:r>
            <a:endParaRPr lang="cs-CZ" dirty="0"/>
          </a:p>
        </p:txBody>
      </p:sp>
      <p:sp>
        <p:nvSpPr>
          <p:cNvPr id="3" name="Nadpis 2"/>
          <p:cNvSpPr>
            <a:spLocks noGrp="1"/>
          </p:cNvSpPr>
          <p:nvPr>
            <p:ph type="title"/>
          </p:nvPr>
        </p:nvSpPr>
        <p:spPr/>
        <p:txBody>
          <a:bodyPr>
            <a:normAutofit/>
          </a:bodyPr>
          <a:lstStyle/>
          <a:p>
            <a:r>
              <a:rPr lang="cs-CZ" b="0" dirty="0" err="1"/>
              <a:t>Embedded</a:t>
            </a:r>
            <a:r>
              <a:rPr lang="cs-CZ" b="0" dirty="0"/>
              <a:t> Linux </a:t>
            </a:r>
            <a:r>
              <a:rPr lang="cs-CZ" b="0" dirty="0" smtClean="0"/>
              <a:t>1/3</a:t>
            </a:r>
            <a:endParaRPr lang="cs-CZ" dirty="0"/>
          </a:p>
        </p:txBody>
      </p:sp>
    </p:spTree>
    <p:extLst>
      <p:ext uri="{BB962C8B-B14F-4D97-AF65-F5344CB8AC3E}">
        <p14:creationId xmlns:p14="http://schemas.microsoft.com/office/powerpoint/2010/main" val="94747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Požadavky</a:t>
            </a:r>
          </a:p>
          <a:p>
            <a:pPr lvl="1"/>
            <a:r>
              <a:rPr lang="cs-CZ" dirty="0"/>
              <a:t>Omezené </a:t>
            </a:r>
            <a:r>
              <a:rPr lang="cs-CZ" dirty="0" smtClean="0"/>
              <a:t>zdroje</a:t>
            </a:r>
          </a:p>
          <a:p>
            <a:pPr lvl="2"/>
            <a:r>
              <a:rPr lang="cs-CZ" dirty="0" smtClean="0"/>
              <a:t>Minimálně cca</a:t>
            </a:r>
            <a:r>
              <a:rPr lang="cs-CZ" dirty="0"/>
              <a:t>. </a:t>
            </a:r>
            <a:r>
              <a:rPr lang="cs-CZ" dirty="0" smtClean="0"/>
              <a:t>CPU 200 MHz, </a:t>
            </a:r>
            <a:r>
              <a:rPr lang="cs-CZ" dirty="0"/>
              <a:t>16 MB RAM, 4 MB </a:t>
            </a:r>
            <a:r>
              <a:rPr lang="cs-CZ" dirty="0" err="1" smtClean="0"/>
              <a:t>flash</a:t>
            </a:r>
            <a:endParaRPr lang="cs-CZ" dirty="0"/>
          </a:p>
          <a:p>
            <a:pPr lvl="1"/>
            <a:r>
              <a:rPr lang="cs-CZ" dirty="0"/>
              <a:t>Velikost</a:t>
            </a:r>
          </a:p>
          <a:p>
            <a:pPr lvl="1"/>
            <a:r>
              <a:rPr lang="cs-CZ" dirty="0"/>
              <a:t>Cena</a:t>
            </a:r>
          </a:p>
          <a:p>
            <a:r>
              <a:rPr lang="cs-CZ" dirty="0"/>
              <a:t>Změny</a:t>
            </a:r>
          </a:p>
          <a:p>
            <a:pPr lvl="1"/>
            <a:r>
              <a:rPr lang="cs-CZ" dirty="0"/>
              <a:t>Jádro (odstranění přebytečných částí, optimalizace)</a:t>
            </a:r>
          </a:p>
          <a:p>
            <a:pPr lvl="1"/>
            <a:r>
              <a:rPr lang="cs-CZ" dirty="0"/>
              <a:t>Základní utility</a:t>
            </a:r>
          </a:p>
          <a:p>
            <a:pPr lvl="2"/>
            <a:r>
              <a:rPr lang="cs-CZ" dirty="0" err="1"/>
              <a:t>BusyBox</a:t>
            </a:r>
            <a:r>
              <a:rPr lang="cs-CZ" dirty="0"/>
              <a:t> místo </a:t>
            </a:r>
            <a:r>
              <a:rPr lang="cs-CZ" dirty="0" err="1"/>
              <a:t>coreutils</a:t>
            </a:r>
            <a:endParaRPr lang="cs-CZ" dirty="0"/>
          </a:p>
          <a:p>
            <a:pPr lvl="2"/>
            <a:r>
              <a:rPr lang="cs-CZ" dirty="0"/>
              <a:t>grep, </a:t>
            </a:r>
            <a:r>
              <a:rPr lang="cs-CZ" dirty="0" err="1"/>
              <a:t>pwd</a:t>
            </a:r>
            <a:r>
              <a:rPr lang="cs-CZ" dirty="0"/>
              <a:t>, </a:t>
            </a:r>
            <a:r>
              <a:rPr lang="cs-CZ" dirty="0" err="1"/>
              <a:t>diff</a:t>
            </a:r>
            <a:r>
              <a:rPr lang="cs-CZ" dirty="0"/>
              <a:t>, </a:t>
            </a:r>
            <a:r>
              <a:rPr lang="cs-CZ" dirty="0" err="1"/>
              <a:t>ls</a:t>
            </a:r>
            <a:endParaRPr lang="cs-CZ" dirty="0"/>
          </a:p>
          <a:p>
            <a:pPr lvl="1"/>
            <a:r>
              <a:rPr lang="cs-CZ" dirty="0"/>
              <a:t>Standardní knihovna jazyka C</a:t>
            </a:r>
          </a:p>
          <a:p>
            <a:pPr lvl="2"/>
            <a:r>
              <a:rPr lang="cs-CZ" dirty="0" err="1"/>
              <a:t>uClibc</a:t>
            </a:r>
            <a:r>
              <a:rPr lang="cs-CZ" dirty="0"/>
              <a:t>/</a:t>
            </a:r>
            <a:r>
              <a:rPr lang="cs-CZ" dirty="0" err="1"/>
              <a:t>dietlibc</a:t>
            </a:r>
            <a:r>
              <a:rPr lang="cs-CZ" dirty="0"/>
              <a:t>/</a:t>
            </a:r>
            <a:r>
              <a:rPr lang="cs-CZ" dirty="0" err="1"/>
              <a:t>eglibc</a:t>
            </a:r>
            <a:r>
              <a:rPr lang="cs-CZ" dirty="0"/>
              <a:t> místo </a:t>
            </a:r>
            <a:r>
              <a:rPr lang="cs-CZ" dirty="0" err="1"/>
              <a:t>glibc</a:t>
            </a:r>
            <a:endParaRPr lang="cs-CZ" dirty="0"/>
          </a:p>
          <a:p>
            <a:pPr lvl="1"/>
            <a:endParaRPr lang="cs-CZ" dirty="0"/>
          </a:p>
          <a:p>
            <a:pPr lvl="1"/>
            <a:endParaRPr lang="cs-CZ" dirty="0"/>
          </a:p>
        </p:txBody>
      </p:sp>
      <p:sp>
        <p:nvSpPr>
          <p:cNvPr id="3" name="Nadpis 2"/>
          <p:cNvSpPr>
            <a:spLocks noGrp="1"/>
          </p:cNvSpPr>
          <p:nvPr>
            <p:ph type="title"/>
          </p:nvPr>
        </p:nvSpPr>
        <p:spPr/>
        <p:txBody>
          <a:bodyPr>
            <a:normAutofit/>
          </a:bodyPr>
          <a:lstStyle/>
          <a:p>
            <a:r>
              <a:rPr lang="cs-CZ" b="0" dirty="0" err="1"/>
              <a:t>Embedded</a:t>
            </a:r>
            <a:r>
              <a:rPr lang="cs-CZ" b="0" dirty="0"/>
              <a:t> Linux </a:t>
            </a:r>
            <a:r>
              <a:rPr lang="cs-CZ" b="0" dirty="0" smtClean="0"/>
              <a:t>2/3</a:t>
            </a:r>
            <a:endParaRPr lang="cs-CZ" dirty="0"/>
          </a:p>
        </p:txBody>
      </p:sp>
    </p:spTree>
    <p:extLst>
      <p:ext uri="{BB962C8B-B14F-4D97-AF65-F5344CB8AC3E}">
        <p14:creationId xmlns:p14="http://schemas.microsoft.com/office/powerpoint/2010/main" val="775837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mpOrienPr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AC6DD24B17643A43B5911557F59D23340400899CD97D2199F748BA22A48D93649A64" ma:contentTypeVersion="31" ma:contentTypeDescription="Create a new document." ma:contentTypeScope="" ma:versionID="9e1ac57e4c2658fe23858d96be6d3be6"/>
</file>

<file path=customXml/itemProps1.xml><?xml version="1.0" encoding="utf-8"?>
<ds:datastoreItem xmlns:ds="http://schemas.openxmlformats.org/officeDocument/2006/customXml" ds:itemID="{B3BDE041-1FD2-432B-94BA-CC2215233992}">
  <ds:schemaRefs>
    <ds:schemaRef ds:uri="http://schemas.microsoft.com/sharepoint/v3/contenttype/forms"/>
  </ds:schemaRefs>
</ds:datastoreItem>
</file>

<file path=customXml/itemProps2.xml><?xml version="1.0" encoding="utf-8"?>
<ds:datastoreItem xmlns:ds="http://schemas.openxmlformats.org/officeDocument/2006/customXml" ds:itemID="{03D3D866-CECE-4970-AB2A-D0D1ABE261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7AF26D4-39BC-4BB2-97BD-4447E1B075C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EmpOrienPres</Template>
  <TotalTime>0</TotalTime>
  <Words>1037</Words>
  <Application>Microsoft Office PowerPoint</Application>
  <PresentationFormat>Předvádění na obrazovce (4:3)</PresentationFormat>
  <Paragraphs>221</Paragraphs>
  <Slides>28</Slides>
  <Notes>2</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EmpOrienPres</vt:lpstr>
      <vt:lpstr>Vestavěný Linux pro inteligentní dům</vt:lpstr>
      <vt:lpstr>Osnova</vt:lpstr>
      <vt:lpstr>Inteligentní domy</vt:lpstr>
      <vt:lpstr>Struktura řízení</vt:lpstr>
      <vt:lpstr>Komunikace - sběrnice</vt:lpstr>
      <vt:lpstr>Od inteligentních domů k Linuxu</vt:lpstr>
      <vt:lpstr>Linux</vt:lpstr>
      <vt:lpstr>Embedded Linux 1/3</vt:lpstr>
      <vt:lpstr>Embedded Linux 2/3</vt:lpstr>
      <vt:lpstr>Embedded Linux 3/3</vt:lpstr>
      <vt:lpstr>Licence</vt:lpstr>
      <vt:lpstr>Centrální jednotka s Linuxem</vt:lpstr>
      <vt:lpstr>Na čem provozovat?</vt:lpstr>
      <vt:lpstr>Existující hardware 1/2</vt:lpstr>
      <vt:lpstr>Existující hardware 2/2</vt:lpstr>
      <vt:lpstr>Computer on Module (CoM)</vt:lpstr>
      <vt:lpstr>Kompletně vlastní řešení</vt:lpstr>
      <vt:lpstr>Nástroje pro vývoj embedded Linuxu</vt:lpstr>
      <vt:lpstr>Bootloader</vt:lpstr>
      <vt:lpstr>Způsob vývoje aplikace</vt:lpstr>
      <vt:lpstr>Hledání chyb a profilování</vt:lpstr>
      <vt:lpstr>Souborové systémy 1/2</vt:lpstr>
      <vt:lpstr>Souborové systémy 2/2</vt:lpstr>
      <vt:lpstr>Doba startu</vt:lpstr>
      <vt:lpstr>Real-time 1/2</vt:lpstr>
      <vt:lpstr>Real-time 2/2</vt:lpstr>
      <vt:lpstr>Závěr</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2010-12-07T10:47:27Z</dcterms:created>
  <dcterms:modified xsi:type="dcterms:W3CDTF">2012-10-15T08:47:12Z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