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4" r:id="rId4"/>
    <p:sldId id="274" r:id="rId5"/>
    <p:sldId id="272" r:id="rId6"/>
    <p:sldId id="275" r:id="rId7"/>
    <p:sldId id="276" r:id="rId8"/>
    <p:sldId id="277" r:id="rId9"/>
    <p:sldId id="269" r:id="rId10"/>
    <p:sldId id="279" r:id="rId11"/>
    <p:sldId id="273" r:id="rId12"/>
    <p:sldId id="271" r:id="rId13"/>
    <p:sldId id="280" r:id="rId14"/>
    <p:sldId id="281" r:id="rId15"/>
    <p:sldId id="263" r:id="rId16"/>
    <p:sldId id="262" r:id="rId17"/>
  </p:sldIdLst>
  <p:sldSz cx="10693400" cy="756126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969696"/>
    <a:srgbClr val="C0000B"/>
    <a:srgbClr val="0033CC"/>
    <a:srgbClr val="000099"/>
    <a:srgbClr val="6699FF"/>
    <a:srgbClr val="33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0199" autoAdjust="0"/>
  </p:normalViewPr>
  <p:slideViewPr>
    <p:cSldViewPr snapToGrid="0">
      <p:cViewPr>
        <p:scale>
          <a:sx n="70" d="100"/>
          <a:sy n="70" d="100"/>
        </p:scale>
        <p:origin x="-798" y="13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ntral\Provoz\spolecne\KPI\Mates\public\admi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cs-CZ" sz="2400" b="0" dirty="0">
                <a:latin typeface="+mn-lt"/>
              </a:rPr>
              <a:t>Trend virtualizace</a:t>
            </a:r>
            <a:endParaRPr lang="en-US" sz="2400" b="0" dirty="0">
              <a:latin typeface="+mn-lt"/>
            </a:endParaRPr>
          </a:p>
        </c:rich>
      </c:tx>
      <c:layout>
        <c:manualLayout>
          <c:xMode val="edge"/>
          <c:yMode val="edge"/>
          <c:x val="6.2582690997617388E-2"/>
          <c:y val="2.22516357234486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705630401359847E-2"/>
          <c:y val="0.11448589124740471"/>
          <c:w val="0.91685889974093926"/>
          <c:h val="0.81583412907690822"/>
        </c:manualLayout>
      </c:layout>
      <c:lineChart>
        <c:grouping val="standard"/>
        <c:varyColors val="0"/>
        <c:ser>
          <c:idx val="0"/>
          <c:order val="0"/>
          <c:tx>
            <c:strRef>
              <c:f>'Servery-a-OS'!$B$39</c:f>
              <c:strCache>
                <c:ptCount val="1"/>
                <c:pt idx="0">
                  <c:v>fyzicky server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'Servery-a-OS'!$D$2:$AN$2</c:f>
              <c:numCache>
                <c:formatCode>m/d/yyyy</c:formatCode>
                <c:ptCount val="37"/>
                <c:pt idx="0">
                  <c:v>39904</c:v>
                </c:pt>
                <c:pt idx="1">
                  <c:v>39934</c:v>
                </c:pt>
                <c:pt idx="2">
                  <c:v>39965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40179</c:v>
                </c:pt>
                <c:pt idx="10">
                  <c:v>40210</c:v>
                </c:pt>
                <c:pt idx="11">
                  <c:v>40238</c:v>
                </c:pt>
                <c:pt idx="12">
                  <c:v>40269</c:v>
                </c:pt>
                <c:pt idx="13">
                  <c:v>40299</c:v>
                </c:pt>
                <c:pt idx="14">
                  <c:v>41061</c:v>
                </c:pt>
                <c:pt idx="15">
                  <c:v>40360</c:v>
                </c:pt>
                <c:pt idx="16">
                  <c:v>40391</c:v>
                </c:pt>
                <c:pt idx="17">
                  <c:v>41153</c:v>
                </c:pt>
                <c:pt idx="18">
                  <c:v>40452</c:v>
                </c:pt>
                <c:pt idx="19">
                  <c:v>40483</c:v>
                </c:pt>
                <c:pt idx="20">
                  <c:v>40513</c:v>
                </c:pt>
                <c:pt idx="21">
                  <c:v>40544</c:v>
                </c:pt>
                <c:pt idx="22">
                  <c:v>40575</c:v>
                </c:pt>
                <c:pt idx="23">
                  <c:v>40603</c:v>
                </c:pt>
                <c:pt idx="24">
                  <c:v>40634</c:v>
                </c:pt>
                <c:pt idx="25">
                  <c:v>40664</c:v>
                </c:pt>
                <c:pt idx="26">
                  <c:v>40695</c:v>
                </c:pt>
                <c:pt idx="27">
                  <c:v>40725</c:v>
                </c:pt>
                <c:pt idx="28">
                  <c:v>40756</c:v>
                </c:pt>
                <c:pt idx="29">
                  <c:v>40787</c:v>
                </c:pt>
                <c:pt idx="30">
                  <c:v>40817</c:v>
                </c:pt>
                <c:pt idx="31">
                  <c:v>40848</c:v>
                </c:pt>
                <c:pt idx="32">
                  <c:v>40878</c:v>
                </c:pt>
                <c:pt idx="33">
                  <c:v>40909</c:v>
                </c:pt>
                <c:pt idx="34">
                  <c:v>40940</c:v>
                </c:pt>
                <c:pt idx="35">
                  <c:v>40969</c:v>
                </c:pt>
                <c:pt idx="36">
                  <c:v>41000</c:v>
                </c:pt>
              </c:numCache>
            </c:numRef>
          </c:cat>
          <c:val>
            <c:numRef>
              <c:f>'Servery-a-OS'!$D$39:$AN$39</c:f>
              <c:numCache>
                <c:formatCode>General</c:formatCode>
                <c:ptCount val="37"/>
                <c:pt idx="0">
                  <c:v>1072</c:v>
                </c:pt>
                <c:pt idx="1">
                  <c:v>1071</c:v>
                </c:pt>
                <c:pt idx="2">
                  <c:v>1069</c:v>
                </c:pt>
                <c:pt idx="3">
                  <c:v>1069</c:v>
                </c:pt>
                <c:pt idx="4">
                  <c:v>1066</c:v>
                </c:pt>
                <c:pt idx="5">
                  <c:v>1067</c:v>
                </c:pt>
                <c:pt idx="6">
                  <c:v>1064</c:v>
                </c:pt>
                <c:pt idx="7">
                  <c:v>1074</c:v>
                </c:pt>
                <c:pt idx="8">
                  <c:v>1086</c:v>
                </c:pt>
                <c:pt idx="9">
                  <c:v>1095</c:v>
                </c:pt>
                <c:pt idx="10">
                  <c:v>1123</c:v>
                </c:pt>
                <c:pt idx="11">
                  <c:v>1152</c:v>
                </c:pt>
                <c:pt idx="12">
                  <c:v>1179</c:v>
                </c:pt>
                <c:pt idx="13">
                  <c:v>1115</c:v>
                </c:pt>
                <c:pt idx="14">
                  <c:v>1099</c:v>
                </c:pt>
                <c:pt idx="15">
                  <c:v>1104</c:v>
                </c:pt>
                <c:pt idx="16">
                  <c:v>1109</c:v>
                </c:pt>
                <c:pt idx="17">
                  <c:v>1107</c:v>
                </c:pt>
                <c:pt idx="18">
                  <c:v>1108</c:v>
                </c:pt>
                <c:pt idx="19">
                  <c:v>1124</c:v>
                </c:pt>
                <c:pt idx="20">
                  <c:v>1117</c:v>
                </c:pt>
                <c:pt idx="21">
                  <c:v>1093.5</c:v>
                </c:pt>
                <c:pt idx="22">
                  <c:v>1070</c:v>
                </c:pt>
                <c:pt idx="23">
                  <c:v>1046.5</c:v>
                </c:pt>
                <c:pt idx="24">
                  <c:v>1023</c:v>
                </c:pt>
                <c:pt idx="25">
                  <c:v>1027</c:v>
                </c:pt>
                <c:pt idx="26">
                  <c:v>1030.5</c:v>
                </c:pt>
                <c:pt idx="27">
                  <c:v>1034</c:v>
                </c:pt>
                <c:pt idx="28">
                  <c:v>1210</c:v>
                </c:pt>
                <c:pt idx="29" formatCode="0">
                  <c:v>1228</c:v>
                </c:pt>
                <c:pt idx="30" formatCode="0">
                  <c:v>1236</c:v>
                </c:pt>
                <c:pt idx="31" formatCode="0">
                  <c:v>1293</c:v>
                </c:pt>
                <c:pt idx="32" formatCode="0">
                  <c:v>1278</c:v>
                </c:pt>
                <c:pt idx="33" formatCode="0">
                  <c:v>1281</c:v>
                </c:pt>
                <c:pt idx="34" formatCode="0">
                  <c:v>1290</c:v>
                </c:pt>
                <c:pt idx="35" formatCode="0">
                  <c:v>1461</c:v>
                </c:pt>
                <c:pt idx="36" formatCode="0">
                  <c:v>1526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'Servery-a-OS'!$B$40</c:f>
              <c:strCache>
                <c:ptCount val="1"/>
                <c:pt idx="0">
                  <c:v>operacni systém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'Servery-a-OS'!$D$2:$AN$2</c:f>
              <c:numCache>
                <c:formatCode>m/d/yyyy</c:formatCode>
                <c:ptCount val="37"/>
                <c:pt idx="0">
                  <c:v>39904</c:v>
                </c:pt>
                <c:pt idx="1">
                  <c:v>39934</c:v>
                </c:pt>
                <c:pt idx="2">
                  <c:v>39965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40179</c:v>
                </c:pt>
                <c:pt idx="10">
                  <c:v>40210</c:v>
                </c:pt>
                <c:pt idx="11">
                  <c:v>40238</c:v>
                </c:pt>
                <c:pt idx="12">
                  <c:v>40269</c:v>
                </c:pt>
                <c:pt idx="13">
                  <c:v>40299</c:v>
                </c:pt>
                <c:pt idx="14">
                  <c:v>41061</c:v>
                </c:pt>
                <c:pt idx="15">
                  <c:v>40360</c:v>
                </c:pt>
                <c:pt idx="16">
                  <c:v>40391</c:v>
                </c:pt>
                <c:pt idx="17">
                  <c:v>41153</c:v>
                </c:pt>
                <c:pt idx="18">
                  <c:v>40452</c:v>
                </c:pt>
                <c:pt idx="19">
                  <c:v>40483</c:v>
                </c:pt>
                <c:pt idx="20">
                  <c:v>40513</c:v>
                </c:pt>
                <c:pt idx="21">
                  <c:v>40544</c:v>
                </c:pt>
                <c:pt idx="22">
                  <c:v>40575</c:v>
                </c:pt>
                <c:pt idx="23">
                  <c:v>40603</c:v>
                </c:pt>
                <c:pt idx="24">
                  <c:v>40634</c:v>
                </c:pt>
                <c:pt idx="25">
                  <c:v>40664</c:v>
                </c:pt>
                <c:pt idx="26">
                  <c:v>40695</c:v>
                </c:pt>
                <c:pt idx="27">
                  <c:v>40725</c:v>
                </c:pt>
                <c:pt idx="28">
                  <c:v>40756</c:v>
                </c:pt>
                <c:pt idx="29">
                  <c:v>40787</c:v>
                </c:pt>
                <c:pt idx="30">
                  <c:v>40817</c:v>
                </c:pt>
                <c:pt idx="31">
                  <c:v>40848</c:v>
                </c:pt>
                <c:pt idx="32">
                  <c:v>40878</c:v>
                </c:pt>
                <c:pt idx="33">
                  <c:v>40909</c:v>
                </c:pt>
                <c:pt idx="34">
                  <c:v>40940</c:v>
                </c:pt>
                <c:pt idx="35">
                  <c:v>40969</c:v>
                </c:pt>
                <c:pt idx="36">
                  <c:v>41000</c:v>
                </c:pt>
              </c:numCache>
            </c:numRef>
          </c:cat>
          <c:val>
            <c:numRef>
              <c:f>'Servery-a-OS'!$D$40:$AN$40</c:f>
              <c:numCache>
                <c:formatCode>General</c:formatCode>
                <c:ptCount val="37"/>
                <c:pt idx="0">
                  <c:v>1205</c:v>
                </c:pt>
                <c:pt idx="1">
                  <c:v>1278</c:v>
                </c:pt>
                <c:pt idx="2">
                  <c:v>1350</c:v>
                </c:pt>
                <c:pt idx="3">
                  <c:v>1424</c:v>
                </c:pt>
                <c:pt idx="4">
                  <c:v>1496</c:v>
                </c:pt>
                <c:pt idx="5">
                  <c:v>1571</c:v>
                </c:pt>
                <c:pt idx="6">
                  <c:v>1642</c:v>
                </c:pt>
                <c:pt idx="7">
                  <c:v>1765</c:v>
                </c:pt>
                <c:pt idx="8">
                  <c:v>1888</c:v>
                </c:pt>
                <c:pt idx="9">
                  <c:v>2008</c:v>
                </c:pt>
                <c:pt idx="10">
                  <c:v>2214</c:v>
                </c:pt>
                <c:pt idx="11">
                  <c:v>2421</c:v>
                </c:pt>
                <c:pt idx="12">
                  <c:v>2626</c:v>
                </c:pt>
                <c:pt idx="13">
                  <c:v>2777</c:v>
                </c:pt>
                <c:pt idx="14">
                  <c:v>2905</c:v>
                </c:pt>
                <c:pt idx="15">
                  <c:v>2925</c:v>
                </c:pt>
                <c:pt idx="16">
                  <c:v>3002</c:v>
                </c:pt>
                <c:pt idx="17">
                  <c:v>3054</c:v>
                </c:pt>
                <c:pt idx="18">
                  <c:v>3074</c:v>
                </c:pt>
                <c:pt idx="19">
                  <c:v>3151</c:v>
                </c:pt>
                <c:pt idx="20">
                  <c:v>3191</c:v>
                </c:pt>
                <c:pt idx="21">
                  <c:v>3227.5</c:v>
                </c:pt>
                <c:pt idx="22">
                  <c:v>3264</c:v>
                </c:pt>
                <c:pt idx="23">
                  <c:v>3300.5</c:v>
                </c:pt>
                <c:pt idx="24">
                  <c:v>3337</c:v>
                </c:pt>
                <c:pt idx="25">
                  <c:v>3456</c:v>
                </c:pt>
                <c:pt idx="26">
                  <c:v>3510.5</c:v>
                </c:pt>
                <c:pt idx="27">
                  <c:v>3565</c:v>
                </c:pt>
                <c:pt idx="28">
                  <c:v>3830</c:v>
                </c:pt>
                <c:pt idx="29" formatCode="0">
                  <c:v>3929</c:v>
                </c:pt>
                <c:pt idx="30" formatCode="0">
                  <c:v>3997</c:v>
                </c:pt>
                <c:pt idx="31" formatCode="0">
                  <c:v>4105</c:v>
                </c:pt>
                <c:pt idx="32" formatCode="0">
                  <c:v>4144</c:v>
                </c:pt>
                <c:pt idx="33" formatCode="0">
                  <c:v>4332</c:v>
                </c:pt>
                <c:pt idx="34" formatCode="0">
                  <c:v>4390</c:v>
                </c:pt>
                <c:pt idx="35" formatCode="0">
                  <c:v>4807</c:v>
                </c:pt>
                <c:pt idx="36" formatCode="0">
                  <c:v>4974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11104"/>
        <c:axId val="72921088"/>
      </c:lineChart>
      <c:catAx>
        <c:axId val="72911104"/>
        <c:scaling>
          <c:orientation val="minMax"/>
        </c:scaling>
        <c:delete val="0"/>
        <c:axPos val="b"/>
        <c:numFmt formatCode="m\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72921088"/>
        <c:crosses val="autoZero"/>
        <c:auto val="0"/>
        <c:lblAlgn val="ctr"/>
        <c:lblOffset val="100"/>
        <c:tickLblSkip val="3"/>
        <c:noMultiLvlLbl val="0"/>
      </c:catAx>
      <c:valAx>
        <c:axId val="7292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111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52398569116504778"/>
          <c:y val="0"/>
          <c:w val="0.46149764766702084"/>
          <c:h val="0.11593636673278436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cs-CZ" sz="2400" b="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očet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smtClean="0">
                <a:latin typeface="Arial" pitchFamily="34" charset="0"/>
                <a:cs typeface="Arial" pitchFamily="34" charset="0"/>
              </a:rPr>
              <a:t>nových</a:t>
            </a:r>
            <a:r>
              <a:rPr lang="cs-CZ" sz="2400" b="0" baseline="0" dirty="0" smtClean="0">
                <a:latin typeface="Arial" pitchFamily="34" charset="0"/>
                <a:cs typeface="Arial" pitchFamily="34" charset="0"/>
              </a:rPr>
              <a:t> aplikačních</a:t>
            </a:r>
            <a:r>
              <a:rPr lang="cs-CZ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balíků</a:t>
            </a:r>
            <a:r>
              <a:rPr lang="cs-CZ" sz="2400" b="0" dirty="0" smtClean="0">
                <a:latin typeface="Arial" pitchFamily="34" charset="0"/>
                <a:cs typeface="Arial" pitchFamily="34" charset="0"/>
              </a:rPr>
              <a:t> za měsíc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5.9228264654915604E-2"/>
          <c:y val="3.77745175853987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768865411000575E-2"/>
          <c:y val="0.13498235609655629"/>
          <c:w val="0.90748029018222398"/>
          <c:h val="0.79172815897989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Celkem!$B$1</c:f>
              <c:strCache>
                <c:ptCount val="1"/>
                <c:pt idx="0">
                  <c:v>počet balíků</c:v>
                </c:pt>
              </c:strCache>
            </c:strRef>
          </c:tx>
          <c:invertIfNegative val="0"/>
          <c:cat>
            <c:strRef>
              <c:f>Celkem!$A$2:$A$40</c:f>
              <c:strCache>
                <c:ptCount val="39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  <c:pt idx="10">
                  <c:v>2009-11</c:v>
                </c:pt>
                <c:pt idx="11">
                  <c:v>2009-12</c:v>
                </c:pt>
                <c:pt idx="12">
                  <c:v>2010-01</c:v>
                </c:pt>
                <c:pt idx="13">
                  <c:v>2010-02</c:v>
                </c:pt>
                <c:pt idx="14">
                  <c:v>2010-03</c:v>
                </c:pt>
                <c:pt idx="15">
                  <c:v>2010-04</c:v>
                </c:pt>
                <c:pt idx="16">
                  <c:v>2010-05</c:v>
                </c:pt>
                <c:pt idx="17">
                  <c:v>2010-06</c:v>
                </c:pt>
                <c:pt idx="18">
                  <c:v>2010-07</c:v>
                </c:pt>
                <c:pt idx="19">
                  <c:v>2010-08</c:v>
                </c:pt>
                <c:pt idx="20">
                  <c:v>2010-09</c:v>
                </c:pt>
                <c:pt idx="21">
                  <c:v>2010-10</c:v>
                </c:pt>
                <c:pt idx="22">
                  <c:v>2010-11</c:v>
                </c:pt>
                <c:pt idx="23">
                  <c:v>2010-12</c:v>
                </c:pt>
                <c:pt idx="24">
                  <c:v>2011-01</c:v>
                </c:pt>
                <c:pt idx="25">
                  <c:v>2011-02</c:v>
                </c:pt>
                <c:pt idx="26">
                  <c:v>2011-03</c:v>
                </c:pt>
                <c:pt idx="27">
                  <c:v>2011-04</c:v>
                </c:pt>
                <c:pt idx="28">
                  <c:v>2011-05</c:v>
                </c:pt>
                <c:pt idx="29">
                  <c:v>2011-06</c:v>
                </c:pt>
                <c:pt idx="30">
                  <c:v>2011-07</c:v>
                </c:pt>
                <c:pt idx="31">
                  <c:v>2011-08</c:v>
                </c:pt>
                <c:pt idx="32">
                  <c:v>2011-09</c:v>
                </c:pt>
                <c:pt idx="33">
                  <c:v>2011-10</c:v>
                </c:pt>
                <c:pt idx="34">
                  <c:v>2011-11</c:v>
                </c:pt>
                <c:pt idx="35">
                  <c:v>2011-12</c:v>
                </c:pt>
                <c:pt idx="36">
                  <c:v>2012-01</c:v>
                </c:pt>
                <c:pt idx="37">
                  <c:v>2012-02</c:v>
                </c:pt>
                <c:pt idx="38">
                  <c:v>2012-03</c:v>
                </c:pt>
              </c:strCache>
            </c:strRef>
          </c:cat>
          <c:val>
            <c:numRef>
              <c:f>Celkem!$B$2:$B$40</c:f>
              <c:numCache>
                <c:formatCode>General</c:formatCode>
                <c:ptCount val="39"/>
                <c:pt idx="0">
                  <c:v>416</c:v>
                </c:pt>
                <c:pt idx="1">
                  <c:v>551</c:v>
                </c:pt>
                <c:pt idx="2">
                  <c:v>609</c:v>
                </c:pt>
                <c:pt idx="3">
                  <c:v>554</c:v>
                </c:pt>
                <c:pt idx="4">
                  <c:v>518</c:v>
                </c:pt>
                <c:pt idx="5">
                  <c:v>469</c:v>
                </c:pt>
                <c:pt idx="6">
                  <c:v>570</c:v>
                </c:pt>
                <c:pt idx="7">
                  <c:v>373</c:v>
                </c:pt>
                <c:pt idx="8">
                  <c:v>572</c:v>
                </c:pt>
                <c:pt idx="9">
                  <c:v>498</c:v>
                </c:pt>
                <c:pt idx="10">
                  <c:v>679</c:v>
                </c:pt>
                <c:pt idx="11">
                  <c:v>509</c:v>
                </c:pt>
                <c:pt idx="12">
                  <c:v>740</c:v>
                </c:pt>
                <c:pt idx="13">
                  <c:v>808</c:v>
                </c:pt>
                <c:pt idx="14">
                  <c:v>884</c:v>
                </c:pt>
                <c:pt idx="15">
                  <c:v>753</c:v>
                </c:pt>
                <c:pt idx="16">
                  <c:v>658</c:v>
                </c:pt>
                <c:pt idx="17">
                  <c:v>600</c:v>
                </c:pt>
                <c:pt idx="18">
                  <c:v>479</c:v>
                </c:pt>
                <c:pt idx="19">
                  <c:v>492</c:v>
                </c:pt>
                <c:pt idx="20">
                  <c:v>638</c:v>
                </c:pt>
                <c:pt idx="21">
                  <c:v>738</c:v>
                </c:pt>
                <c:pt idx="22">
                  <c:v>588</c:v>
                </c:pt>
                <c:pt idx="23">
                  <c:v>692</c:v>
                </c:pt>
                <c:pt idx="24">
                  <c:v>761</c:v>
                </c:pt>
                <c:pt idx="25">
                  <c:v>836</c:v>
                </c:pt>
                <c:pt idx="26">
                  <c:v>1003</c:v>
                </c:pt>
                <c:pt idx="27">
                  <c:v>882</c:v>
                </c:pt>
                <c:pt idx="28">
                  <c:v>1057</c:v>
                </c:pt>
                <c:pt idx="29">
                  <c:v>970</c:v>
                </c:pt>
                <c:pt idx="30">
                  <c:v>656</c:v>
                </c:pt>
                <c:pt idx="31">
                  <c:v>960</c:v>
                </c:pt>
                <c:pt idx="32">
                  <c:v>1038</c:v>
                </c:pt>
                <c:pt idx="33">
                  <c:v>960</c:v>
                </c:pt>
                <c:pt idx="34">
                  <c:v>1059</c:v>
                </c:pt>
                <c:pt idx="35">
                  <c:v>936</c:v>
                </c:pt>
                <c:pt idx="36">
                  <c:v>990</c:v>
                </c:pt>
                <c:pt idx="37">
                  <c:v>1353</c:v>
                </c:pt>
                <c:pt idx="38">
                  <c:v>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1936"/>
        <c:axId val="28738304"/>
      </c:barChart>
      <c:catAx>
        <c:axId val="2871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8738304"/>
        <c:crosses val="autoZero"/>
        <c:auto val="1"/>
        <c:lblAlgn val="ctr"/>
        <c:lblOffset val="100"/>
        <c:tickLblSkip val="3"/>
        <c:noMultiLvlLbl val="0"/>
      </c:catAx>
      <c:valAx>
        <c:axId val="28738304"/>
        <c:scaling>
          <c:orientation val="minMax"/>
          <c:max val="1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28711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FA26F7D-0D9D-4522-9063-5EA95F8EAF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95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500" b="1">
                <a:solidFill>
                  <a:srgbClr val="ED1B1B"/>
                </a:solidFill>
                <a:latin typeface="Arial" charset="0"/>
              </a:defRPr>
            </a:lvl1pPr>
            <a:lvl2pPr marL="742950" indent="-28575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2pPr>
            <a:lvl3pPr marL="11430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3pPr>
            <a:lvl4pPr marL="16002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4pPr>
            <a:lvl5pPr marL="20574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smtClean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500" b="1">
                <a:solidFill>
                  <a:srgbClr val="ED1B1B"/>
                </a:solidFill>
                <a:latin typeface="Arial" charset="0"/>
              </a:defRPr>
            </a:lvl1pPr>
            <a:lvl2pPr marL="742950" indent="-28575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2pPr>
            <a:lvl3pPr marL="11430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3pPr>
            <a:lvl4pPr marL="16002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4pPr>
            <a:lvl5pPr marL="20574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smtClean="0"/>
          </a:p>
        </p:txBody>
      </p:sp>
      <p:sp>
        <p:nvSpPr>
          <p:cNvPr id="14341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0713" y="509588"/>
            <a:ext cx="3605212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500" b="1">
                <a:solidFill>
                  <a:srgbClr val="ED1B1B"/>
                </a:solidFill>
                <a:latin typeface="Arial" charset="0"/>
              </a:defRPr>
            </a:lvl1pPr>
            <a:lvl2pPr marL="742950" indent="-28575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2pPr>
            <a:lvl3pPr marL="11430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3pPr>
            <a:lvl4pPr marL="16002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4pPr>
            <a:lvl5pPr marL="2057400" indent="-228600" eaLnBrk="0" hangingPunct="0">
              <a:defRPr sz="4500" b="1">
                <a:solidFill>
                  <a:srgbClr val="ED1B1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smtClean="0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ECDD32CB-04CA-49EE-82EB-17E8123DB0A2}" type="slidenum">
              <a:rPr lang="en-GB" sz="1200" b="0" smtClean="0">
                <a:solidFill>
                  <a:schemeClr val="tx1"/>
                </a:solidFill>
                <a:latin typeface="Times New Roman" pitchFamily="18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‹#›</a:t>
            </a:fld>
            <a:endParaRPr lang="en-GB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27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09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23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3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3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52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54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77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04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732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68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65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33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55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412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8989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1028" name="Picture 11" descr="pru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6950"/>
            <a:ext cx="10693400" cy="2143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Documents and Settings\pavel.snizek\Plocha\2011\koncept CI 2011\ci_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2"/>
          <a:stretch>
            <a:fillRect/>
          </a:stretch>
        </p:blipFill>
        <p:spPr bwMode="auto">
          <a:xfrm>
            <a:off x="7978775" y="6519863"/>
            <a:ext cx="20653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2" descr="pes2008_lupa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9" t="28613" r="20428"/>
          <a:stretch>
            <a:fillRect/>
          </a:stretch>
        </p:blipFill>
        <p:spPr bwMode="auto">
          <a:xfrm>
            <a:off x="4476750" y="4144963"/>
            <a:ext cx="3848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C:\Documents and Settings\pavel.snizek\Plocha\2011\koncept CI 2011\ci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6519863"/>
            <a:ext cx="20653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472965" y="1182688"/>
            <a:ext cx="9884980" cy="34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defTabSz="995363" eaLnBrk="0" hangingPunct="0">
              <a:spcBef>
                <a:spcPts val="0"/>
              </a:spcBef>
              <a:defRPr/>
            </a:pPr>
            <a:r>
              <a:rPr lang="cs-CZ" sz="6000" spc="-200" dirty="0" smtClean="0">
                <a:solidFill>
                  <a:srgbClr val="CC0000"/>
                </a:solidFill>
              </a:rPr>
              <a:t>Zákulisí provozu Seznam.cz</a:t>
            </a:r>
            <a:endParaRPr lang="cs-CZ" sz="6000" spc="-200" dirty="0">
              <a:solidFill>
                <a:srgbClr val="CC0000"/>
              </a:solidFill>
            </a:endParaRPr>
          </a:p>
          <a:p>
            <a:pPr defTabSz="995363" eaLnBrk="0" hangingPunct="0">
              <a:spcBef>
                <a:spcPts val="0"/>
              </a:spcBef>
              <a:defRPr/>
            </a:pPr>
            <a:endParaRPr lang="cs-CZ" sz="2600" b="0" spc="-100" dirty="0">
              <a:solidFill>
                <a:schemeClr val="bg2">
                  <a:lumMod val="75000"/>
                </a:schemeClr>
              </a:solidFill>
            </a:endParaRPr>
          </a:p>
          <a:p>
            <a:pPr defTabSz="995363" eaLnBrk="0" hangingPunct="0">
              <a:spcBef>
                <a:spcPts val="0"/>
              </a:spcBef>
              <a:defRPr/>
            </a:pPr>
            <a:r>
              <a:rPr lang="cs-CZ" sz="2600" b="0" spc="-100" dirty="0" smtClean="0">
                <a:solidFill>
                  <a:schemeClr val="bg2">
                    <a:lumMod val="75000"/>
                  </a:schemeClr>
                </a:solidFill>
              </a:rPr>
              <a:t>Martin Doleček</a:t>
            </a:r>
          </a:p>
          <a:p>
            <a:pPr defTabSz="995363" eaLnBrk="0" hangingPunct="0">
              <a:spcBef>
                <a:spcPts val="0"/>
              </a:spcBef>
              <a:defRPr/>
            </a:pPr>
            <a:r>
              <a:rPr lang="cs-CZ" sz="1800" b="0" spc="-100" dirty="0" smtClean="0">
                <a:solidFill>
                  <a:schemeClr val="bg2">
                    <a:lumMod val="75000"/>
                  </a:schemeClr>
                </a:solidFill>
              </a:rPr>
              <a:t>Senior  IT </a:t>
            </a:r>
            <a:r>
              <a:rPr lang="cs-CZ" sz="1800" b="0" spc="-100" dirty="0" err="1" smtClean="0">
                <a:solidFill>
                  <a:schemeClr val="bg2">
                    <a:lumMod val="75000"/>
                  </a:schemeClr>
                </a:solidFill>
              </a:rPr>
              <a:t>operations</a:t>
            </a:r>
            <a:r>
              <a:rPr lang="cs-CZ" sz="1800" b="0" spc="-1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1800" b="0" spc="-100" dirty="0" err="1" smtClean="0">
                <a:solidFill>
                  <a:schemeClr val="bg2">
                    <a:lumMod val="75000"/>
                  </a:schemeClr>
                </a:solidFill>
              </a:rPr>
              <a:t>manager</a:t>
            </a:r>
            <a:endParaRPr lang="cs-CZ" sz="1800" b="0" spc="-1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995363" eaLnBrk="0" hangingPunct="0">
              <a:spcBef>
                <a:spcPts val="0"/>
              </a:spcBef>
              <a:defRPr/>
            </a:pPr>
            <a:r>
              <a:rPr lang="cs-CZ" sz="1800" b="0" spc="-100" dirty="0" smtClean="0">
                <a:solidFill>
                  <a:schemeClr val="bg2">
                    <a:lumMod val="75000"/>
                  </a:schemeClr>
                </a:solidFill>
              </a:rPr>
              <a:t>Seznam.cz a. s.</a:t>
            </a:r>
          </a:p>
          <a:p>
            <a:pPr defTabSz="995363" eaLnBrk="0" hangingPunct="0">
              <a:spcBef>
                <a:spcPts val="0"/>
              </a:spcBef>
              <a:defRPr/>
            </a:pPr>
            <a:endParaRPr lang="cs-CZ" sz="1800" b="0" spc="-100" dirty="0">
              <a:solidFill>
                <a:schemeClr val="bg2">
                  <a:lumMod val="75000"/>
                </a:schemeClr>
              </a:solidFill>
            </a:endParaRPr>
          </a:p>
          <a:p>
            <a:pPr defTabSz="995363" eaLnBrk="0" hangingPunct="0">
              <a:spcBef>
                <a:spcPts val="0"/>
              </a:spcBef>
              <a:defRPr/>
            </a:pPr>
            <a:endParaRPr lang="cs-CZ" sz="1800" b="0" spc="-100" dirty="0">
              <a:solidFill>
                <a:schemeClr val="bg2">
                  <a:lumMod val="75000"/>
                </a:schemeClr>
              </a:solidFill>
            </a:endParaRPr>
          </a:p>
          <a:p>
            <a:pPr defTabSz="995363" eaLnBrk="0" hangingPunct="0">
              <a:spcBef>
                <a:spcPts val="0"/>
              </a:spcBef>
              <a:defRPr/>
            </a:pPr>
            <a:r>
              <a:rPr lang="cs-CZ" sz="1800" b="0" spc="-100" dirty="0" smtClean="0">
                <a:solidFill>
                  <a:schemeClr val="bg2">
                    <a:lumMod val="75000"/>
                  </a:schemeClr>
                </a:solidFill>
              </a:rPr>
              <a:t>15.5.2012</a:t>
            </a:r>
          </a:p>
          <a:p>
            <a:pPr defTabSz="995363" eaLnBrk="0" hangingPunct="0">
              <a:spcBef>
                <a:spcPts val="0"/>
              </a:spcBef>
              <a:defRPr/>
            </a:pPr>
            <a:r>
              <a:rPr lang="cs-CZ" sz="1800" b="0" spc="-100" dirty="0" smtClean="0">
                <a:solidFill>
                  <a:schemeClr val="bg2">
                    <a:lumMod val="75000"/>
                  </a:schemeClr>
                </a:solidFill>
              </a:rPr>
              <a:t>EurOpen.cz</a:t>
            </a:r>
            <a:endParaRPr lang="cs-CZ" sz="1800" b="0" spc="-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 - aplikace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534988" y="1606052"/>
            <a:ext cx="9623425" cy="3202431"/>
          </a:xfrm>
        </p:spPr>
        <p:txBody>
          <a:bodyPr/>
          <a:lstStyle/>
          <a:p>
            <a:r>
              <a:rPr lang="cs-CZ" dirty="0" smtClean="0"/>
              <a:t>Open-source</a:t>
            </a:r>
          </a:p>
          <a:p>
            <a:pPr marL="995363" lvl="1">
              <a:tabLst>
                <a:tab pos="2160588" algn="l"/>
              </a:tabLst>
            </a:pPr>
            <a:r>
              <a:rPr lang="cs-CZ" dirty="0" smtClean="0"/>
              <a:t>OS: 	95% Debian + 5% Solaris</a:t>
            </a:r>
          </a:p>
          <a:p>
            <a:pPr marL="995363" lvl="1">
              <a:tabLst>
                <a:tab pos="2160588" algn="l"/>
              </a:tabLst>
            </a:pPr>
            <a:r>
              <a:rPr lang="cs-CZ" dirty="0" smtClean="0"/>
              <a:t>Kernel: RHEL + vybrané </a:t>
            </a:r>
            <a:r>
              <a:rPr lang="cs-CZ" dirty="0" err="1" smtClean="0"/>
              <a:t>patche</a:t>
            </a:r>
            <a:endParaRPr lang="cs-CZ" dirty="0" smtClean="0"/>
          </a:p>
          <a:p>
            <a:pPr marL="995363" lvl="1">
              <a:tabLst>
                <a:tab pos="2160588" algn="l"/>
              </a:tabLst>
            </a:pPr>
            <a:r>
              <a:rPr lang="cs-CZ" dirty="0" smtClean="0"/>
              <a:t>WEB: 	79% </a:t>
            </a:r>
            <a:r>
              <a:rPr lang="cs-CZ" dirty="0" err="1" smtClean="0"/>
              <a:t>Nginx</a:t>
            </a:r>
            <a:r>
              <a:rPr lang="cs-CZ" dirty="0" smtClean="0"/>
              <a:t> + 18% Apache2 + 3% </a:t>
            </a:r>
            <a:r>
              <a:rPr lang="cs-CZ" dirty="0" err="1" smtClean="0"/>
              <a:t>Lighttpd</a:t>
            </a:r>
            <a:endParaRPr lang="cs-CZ" dirty="0" smtClean="0"/>
          </a:p>
          <a:p>
            <a:pPr marL="995363" lvl="1">
              <a:tabLst>
                <a:tab pos="2160588" algn="l"/>
              </a:tabLst>
            </a:pPr>
            <a:r>
              <a:rPr lang="cs-CZ" dirty="0" smtClean="0"/>
              <a:t>DB: 	580x </a:t>
            </a:r>
            <a:r>
              <a:rPr lang="cs-CZ" dirty="0" err="1" smtClean="0"/>
              <a:t>MySQL</a:t>
            </a:r>
            <a:r>
              <a:rPr lang="cs-CZ" dirty="0" smtClean="0"/>
              <a:t>, 466x no-SQL </a:t>
            </a:r>
            <a:r>
              <a:rPr lang="cs-CZ" dirty="0" err="1" smtClean="0"/>
              <a:t>cache</a:t>
            </a:r>
            <a:endParaRPr lang="cs-CZ" dirty="0" smtClean="0"/>
          </a:p>
          <a:p>
            <a:pPr marL="995363" lvl="1">
              <a:tabLst>
                <a:tab pos="2160588" algn="l"/>
              </a:tabLst>
            </a:pPr>
            <a:r>
              <a:rPr lang="cs-CZ" dirty="0" smtClean="0"/>
              <a:t>HPC: 	Hadoop, </a:t>
            </a:r>
            <a:r>
              <a:rPr lang="cs-CZ" dirty="0" err="1" smtClean="0"/>
              <a:t>Cassandra</a:t>
            </a: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" y="1550591"/>
            <a:ext cx="826823" cy="714074"/>
          </a:xfrm>
          <a:prstGeom prst="rect">
            <a:avLst/>
          </a:prstGeom>
        </p:spPr>
      </p:pic>
      <p:sp>
        <p:nvSpPr>
          <p:cNvPr id="7" name="Zástupný symbol pro obsah 13"/>
          <p:cNvSpPr txBox="1">
            <a:spLocks/>
          </p:cNvSpPr>
          <p:nvPr/>
        </p:nvSpPr>
        <p:spPr bwMode="auto">
          <a:xfrm>
            <a:off x="556756" y="4808483"/>
            <a:ext cx="9623425" cy="240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cs-CZ" b="0" dirty="0" smtClean="0"/>
              <a:t>Proprietární</a:t>
            </a:r>
          </a:p>
          <a:p>
            <a:pPr marL="995363" lvl="1"/>
            <a:r>
              <a:rPr lang="cs-CZ" b="0" dirty="0" smtClean="0"/>
              <a:t>Python: </a:t>
            </a:r>
            <a:r>
              <a:rPr lang="cs-CZ" b="0" dirty="0" err="1" smtClean="0"/>
              <a:t>webovky</a:t>
            </a:r>
            <a:r>
              <a:rPr lang="cs-CZ" b="0" dirty="0" smtClean="0"/>
              <a:t>, </a:t>
            </a:r>
            <a:r>
              <a:rPr lang="cs-CZ" b="0" dirty="0" err="1" smtClean="0"/>
              <a:t>scripty</a:t>
            </a:r>
            <a:endParaRPr lang="cs-CZ" b="0" dirty="0" smtClean="0"/>
          </a:p>
          <a:p>
            <a:pPr marL="995363" lvl="1"/>
            <a:r>
              <a:rPr lang="cs-CZ" b="0" dirty="0" smtClean="0"/>
              <a:t>C++:	</a:t>
            </a:r>
            <a:r>
              <a:rPr lang="cs-CZ" b="0" dirty="0" err="1" smtClean="0"/>
              <a:t>backendy</a:t>
            </a:r>
            <a:r>
              <a:rPr lang="cs-CZ" b="0" dirty="0" smtClean="0"/>
              <a:t> (… </a:t>
            </a:r>
            <a:r>
              <a:rPr lang="cs-CZ" b="0" dirty="0" err="1" smtClean="0"/>
              <a:t>Metaserver</a:t>
            </a:r>
            <a:r>
              <a:rPr lang="cs-CZ" b="0" dirty="0" smtClean="0"/>
              <a:t>, Fast-RPC/XML-RCP)</a:t>
            </a:r>
          </a:p>
          <a:p>
            <a:pPr marL="995363" lvl="1"/>
            <a:r>
              <a:rPr lang="cs-CZ" b="0" dirty="0" err="1" smtClean="0"/>
              <a:t>js</a:t>
            </a:r>
            <a:r>
              <a:rPr lang="cs-CZ" b="0" dirty="0" smtClean="0"/>
              <a:t>, </a:t>
            </a:r>
            <a:r>
              <a:rPr lang="cs-CZ" b="0" dirty="0" err="1" smtClean="0"/>
              <a:t>java</a:t>
            </a:r>
            <a:r>
              <a:rPr lang="cs-CZ" b="0" dirty="0" smtClean="0"/>
              <a:t>, ruby, </a:t>
            </a:r>
            <a:r>
              <a:rPr lang="cs-CZ" b="0" dirty="0" err="1" smtClean="0"/>
              <a:t>django</a:t>
            </a:r>
            <a:r>
              <a:rPr lang="cs-CZ" b="0" dirty="0" smtClean="0"/>
              <a:t>, </a:t>
            </a:r>
            <a:r>
              <a:rPr lang="cs-CZ" b="0" dirty="0" err="1" smtClean="0"/>
              <a:t>teng</a:t>
            </a:r>
            <a:r>
              <a:rPr lang="cs-CZ" b="0" dirty="0" smtClean="0"/>
              <a:t> …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27817" r="67180" b="29976"/>
          <a:stretch/>
        </p:blipFill>
        <p:spPr>
          <a:xfrm>
            <a:off x="213602" y="4698123"/>
            <a:ext cx="583324" cy="8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 - instalace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775349"/>
              </p:ext>
            </p:extLst>
          </p:nvPr>
        </p:nvGraphicFramePr>
        <p:xfrm>
          <a:off x="509314" y="1515570"/>
          <a:ext cx="9533320" cy="481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35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auto">
          <a:xfrm>
            <a:off x="6837528" y="5909480"/>
            <a:ext cx="3573987" cy="12010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500" b="1" i="0" u="none" strike="noStrike" cap="none" normalizeH="0" baseline="0" smtClean="0">
              <a:ln>
                <a:noFill/>
              </a:ln>
              <a:solidFill>
                <a:srgbClr val="ED1B1B"/>
              </a:solidFill>
              <a:effectLst/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1323833"/>
            <a:ext cx="6552000" cy="2569412"/>
          </a:xfrm>
          <a:prstGeom prst="rect">
            <a:avLst/>
          </a:prstGeom>
        </p:spPr>
      </p:pic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pro podporu provozu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1323834"/>
            <a:ext cx="6550994" cy="25690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49" y="1323834"/>
            <a:ext cx="7344000" cy="59615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49" y="1323834"/>
            <a:ext cx="7344000" cy="59767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49" y="1323835"/>
            <a:ext cx="8334000" cy="598046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dirty="0" err="1" smtClean="0"/>
              <a:t>Selfcheck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cs-CZ" dirty="0" smtClean="0"/>
              <a:t>Monitoring</a:t>
            </a:r>
          </a:p>
          <a:p>
            <a:pPr marL="0" indent="0">
              <a:buNone/>
              <a:defRPr/>
            </a:pPr>
            <a:r>
              <a:rPr lang="cs-CZ" dirty="0" smtClean="0"/>
              <a:t>Puzzle</a:t>
            </a:r>
          </a:p>
          <a:p>
            <a:pPr marL="0" indent="0">
              <a:buNone/>
              <a:defRPr/>
            </a:pPr>
            <a:r>
              <a:rPr lang="cs-CZ" dirty="0" err="1" smtClean="0"/>
              <a:t>Trends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aoblený obdélník 20"/>
          <p:cNvSpPr/>
          <p:nvPr/>
        </p:nvSpPr>
        <p:spPr bwMode="auto">
          <a:xfrm>
            <a:off x="545912" y="1835625"/>
            <a:ext cx="5477302" cy="3461982"/>
          </a:xfrm>
          <a:prstGeom prst="roundRect">
            <a:avLst>
              <a:gd name="adj" fmla="val 8216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 smtClean="0">
                <a:solidFill>
                  <a:schemeClr val="bg1"/>
                </a:solidFill>
              </a:rPr>
              <a:t>Administrators</a:t>
            </a:r>
            <a:r>
              <a:rPr lang="cs-CZ" sz="2000" dirty="0" smtClean="0">
                <a:solidFill>
                  <a:schemeClr val="bg1"/>
                </a:solidFill>
              </a:rPr>
              <a:t>  (26x)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se o provoz stará?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6182" y="2135876"/>
            <a:ext cx="9623425" cy="5797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2362200" y="2336042"/>
            <a:ext cx="1787857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Admins2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tx1"/>
                </a:solidFill>
              </a:rPr>
              <a:t>Novinky.cz,Super.cz</a:t>
            </a:r>
            <a:r>
              <a:rPr lang="cs-CZ" sz="1200" dirty="0" smtClean="0">
                <a:solidFill>
                  <a:schemeClr val="tx1"/>
                </a:solidFill>
              </a:rPr>
              <a:t> Sport.cz, Lide.cz …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</a:rPr>
              <a:t>DNS,Backup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4150058" y="2336042"/>
            <a:ext cx="1818564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Admins3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tx1"/>
                </a:solidFill>
              </a:rPr>
              <a:t>Homepage</a:t>
            </a:r>
            <a:r>
              <a:rPr lang="cs-CZ" sz="1200" dirty="0" smtClean="0">
                <a:solidFill>
                  <a:schemeClr val="tx1"/>
                </a:solidFill>
              </a:rPr>
              <a:t>, Mapy.cz Firmy.cz, Zbozi.cz ...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accent6"/>
                </a:solidFill>
              </a:rPr>
              <a:t>Network,LBalancers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586856" y="2336042"/>
            <a:ext cx="1787857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Admins1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Email.cz, </a:t>
            </a:r>
            <a:r>
              <a:rPr lang="cs-CZ" sz="1200" dirty="0" err="1" smtClean="0">
                <a:solidFill>
                  <a:schemeClr val="tx1"/>
                </a:solidFill>
              </a:rPr>
              <a:t>AntiSpam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RUS, Peněženka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accent6"/>
                </a:solidFill>
              </a:rPr>
              <a:t>I</a:t>
            </a:r>
            <a:r>
              <a:rPr lang="cs-CZ" sz="1200" dirty="0" smtClean="0">
                <a:solidFill>
                  <a:schemeClr val="accent6"/>
                </a:solidFill>
              </a:rPr>
              <a:t>nterní email</a:t>
            </a:r>
          </a:p>
        </p:txBody>
      </p:sp>
      <p:sp>
        <p:nvSpPr>
          <p:cNvPr id="18" name="Zaoblený obdélník 17"/>
          <p:cNvSpPr/>
          <p:nvPr/>
        </p:nvSpPr>
        <p:spPr bwMode="auto">
          <a:xfrm>
            <a:off x="591402" y="3789528"/>
            <a:ext cx="1787857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Admins4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Email.cz cluster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accent6"/>
                </a:solidFill>
              </a:rPr>
              <a:t>(Solaris)</a:t>
            </a:r>
          </a:p>
        </p:txBody>
      </p:sp>
      <p:sp>
        <p:nvSpPr>
          <p:cNvPr id="19" name="Zaoblený obdélník 18"/>
          <p:cNvSpPr/>
          <p:nvPr/>
        </p:nvSpPr>
        <p:spPr bwMode="auto">
          <a:xfrm>
            <a:off x="2379259" y="3789528"/>
            <a:ext cx="1787857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Admins5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Fulltext, Encyklopedie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</a:rPr>
              <a:t>Kernel,OVZ,Hadoop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20" name="Zaoblený obdélník 19"/>
          <p:cNvSpPr/>
          <p:nvPr/>
        </p:nvSpPr>
        <p:spPr bwMode="auto">
          <a:xfrm>
            <a:off x="4167116" y="3789528"/>
            <a:ext cx="1787857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Adm-Brno1</a:t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tx1"/>
                </a:solidFill>
              </a:rPr>
              <a:t>Sklik</a:t>
            </a:r>
            <a:r>
              <a:rPr lang="cs-CZ" sz="1200" dirty="0" smtClean="0">
                <a:solidFill>
                  <a:schemeClr val="tx1"/>
                </a:solidFill>
              </a:rPr>
              <a:t>, </a:t>
            </a:r>
            <a:r>
              <a:rPr lang="cs-CZ" sz="1200" dirty="0" err="1" smtClean="0">
                <a:solidFill>
                  <a:schemeClr val="tx1"/>
                </a:solidFill>
              </a:rPr>
              <a:t>WebAnalytika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Cílená reklama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Hadoop, 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</a:rPr>
              <a:t>Cassandra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22" name="Zaoblený obdélník 21"/>
          <p:cNvSpPr/>
          <p:nvPr/>
        </p:nvSpPr>
        <p:spPr bwMode="auto">
          <a:xfrm>
            <a:off x="6473590" y="1835625"/>
            <a:ext cx="3654000" cy="3461982"/>
          </a:xfrm>
          <a:prstGeom prst="roundRect">
            <a:avLst>
              <a:gd name="adj" fmla="val 8216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chemeClr val="bg1"/>
                </a:solidFill>
              </a:rPr>
              <a:t>Support  (18x)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 bwMode="auto">
          <a:xfrm>
            <a:off x="8289878" y="2336042"/>
            <a:ext cx="1787857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/>
              <a:t>Support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Puzzle, </a:t>
            </a:r>
            <a:r>
              <a:rPr lang="cs-CZ" sz="1200" dirty="0" err="1" smtClean="0">
                <a:solidFill>
                  <a:schemeClr val="tx1"/>
                </a:solidFill>
              </a:rPr>
              <a:t>MySQL,DNS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tx1"/>
                </a:solidFill>
              </a:rPr>
              <a:t>Preinstall,Selfcheck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Monitoring, </a:t>
            </a:r>
            <a:r>
              <a:rPr lang="cs-CZ" sz="1200" dirty="0" err="1" smtClean="0">
                <a:solidFill>
                  <a:schemeClr val="tx1"/>
                </a:solidFill>
              </a:rPr>
              <a:t>Trends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Zaoblený obdélník 23"/>
          <p:cNvSpPr/>
          <p:nvPr/>
        </p:nvSpPr>
        <p:spPr bwMode="auto">
          <a:xfrm>
            <a:off x="7408462" y="3789528"/>
            <a:ext cx="1818564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 smtClean="0"/>
              <a:t>Consultants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Výrobci, objednávky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logistika, servis, </a:t>
            </a:r>
            <a:r>
              <a:rPr lang="cs-CZ" sz="1200" dirty="0" err="1" smtClean="0">
                <a:solidFill>
                  <a:schemeClr val="tx1"/>
                </a:solidFill>
              </a:rPr>
              <a:t>datacentra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25" name="Zaoblený obdélník 24"/>
          <p:cNvSpPr/>
          <p:nvPr/>
        </p:nvSpPr>
        <p:spPr bwMode="auto">
          <a:xfrm>
            <a:off x="6514534" y="2336042"/>
            <a:ext cx="1787857" cy="14534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 smtClean="0"/>
              <a:t>Operators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</a:b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</a:rPr>
              <a:t> </a:t>
            </a:r>
            <a:endParaRPr lang="cs-CZ" sz="12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tx1"/>
                </a:solidFill>
              </a:rPr>
              <a:t>Onsite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hands</a:t>
            </a:r>
            <a:r>
              <a:rPr lang="cs-CZ" sz="1200" dirty="0" smtClean="0">
                <a:solidFill>
                  <a:schemeClr val="tx1"/>
                </a:solidFill>
              </a:rPr>
              <a:t> 24x7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Monitoring, </a:t>
            </a:r>
            <a:r>
              <a:rPr lang="cs-CZ" sz="1200" dirty="0" err="1" smtClean="0">
                <a:solidFill>
                  <a:schemeClr val="tx1"/>
                </a:solidFill>
              </a:rPr>
              <a:t>Install</a:t>
            </a:r>
            <a:r>
              <a:rPr lang="cs-CZ" sz="1200" dirty="0" smtClean="0">
                <a:solidFill>
                  <a:schemeClr val="tx1"/>
                </a:solidFill>
              </a:rPr>
              <a:t>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Blízká budoucnost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531947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Automatizace</a:t>
            </a:r>
          </a:p>
          <a:p>
            <a:pPr lvl="1">
              <a:defRPr/>
            </a:pPr>
            <a:r>
              <a:rPr lang="cs-CZ" strike="sngStrike" dirty="0" smtClean="0"/>
              <a:t>webová, síťová</a:t>
            </a:r>
            <a:r>
              <a:rPr lang="cs-CZ" dirty="0" smtClean="0"/>
              <a:t>, hromadná instalace</a:t>
            </a:r>
          </a:p>
          <a:p>
            <a:pPr lvl="1">
              <a:defRPr/>
            </a:pPr>
            <a:r>
              <a:rPr lang="cs-CZ" dirty="0" smtClean="0"/>
              <a:t>posilování výkonu</a:t>
            </a:r>
            <a:r>
              <a:rPr lang="cs-CZ" dirty="0"/>
              <a:t> </a:t>
            </a:r>
            <a:r>
              <a:rPr lang="cs-CZ" dirty="0" smtClean="0"/>
              <a:t>s propojením LB a DNS</a:t>
            </a:r>
          </a:p>
          <a:p>
            <a:pPr lvl="1">
              <a:defRPr/>
            </a:pPr>
            <a:r>
              <a:rPr lang="cs-CZ" dirty="0" smtClean="0"/>
              <a:t>konfigurační centrum aplikací</a:t>
            </a:r>
          </a:p>
          <a:p>
            <a:pPr>
              <a:defRPr/>
            </a:pPr>
            <a:r>
              <a:rPr lang="cs-CZ" dirty="0" smtClean="0"/>
              <a:t>Vyřešení SPOF u </a:t>
            </a:r>
            <a:r>
              <a:rPr lang="cs-CZ" dirty="0" err="1" smtClean="0"/>
              <a:t>MySQL</a:t>
            </a:r>
            <a:endParaRPr lang="cs-CZ" dirty="0"/>
          </a:p>
          <a:p>
            <a:pPr>
              <a:defRPr/>
            </a:pPr>
            <a:r>
              <a:rPr lang="cs-CZ" dirty="0" smtClean="0"/>
              <a:t>Výměna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routerů</a:t>
            </a:r>
            <a:endParaRPr lang="cs-CZ" dirty="0" smtClean="0"/>
          </a:p>
          <a:p>
            <a:pPr>
              <a:defRPr/>
            </a:pPr>
            <a:r>
              <a:rPr lang="cs-CZ" dirty="0"/>
              <a:t>Testovací tým</a:t>
            </a:r>
          </a:p>
          <a:p>
            <a:pPr>
              <a:defRPr/>
            </a:pPr>
            <a:r>
              <a:rPr lang="cs-CZ" dirty="0" smtClean="0"/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11858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Documents and Settings\pavel.snizek\Plocha\2011\koncept CI 2011\ci_krasty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8687" r="10422" b="6520"/>
          <a:stretch>
            <a:fillRect/>
          </a:stretch>
        </p:blipFill>
        <p:spPr bwMode="auto">
          <a:xfrm>
            <a:off x="903288" y="3990975"/>
            <a:ext cx="2801937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876300" y="1182688"/>
            <a:ext cx="79327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95363" eaLnBrk="0" hangingPunct="0">
              <a:spcBef>
                <a:spcPts val="0"/>
              </a:spcBef>
              <a:defRPr/>
            </a:pPr>
            <a:r>
              <a:rPr lang="cs-CZ" sz="4800" spc="-200" dirty="0">
                <a:solidFill>
                  <a:srgbClr val="CC0000"/>
                </a:solidFill>
              </a:rPr>
              <a:t>Děkuji za pozornost…</a:t>
            </a:r>
          </a:p>
          <a:p>
            <a:pPr defTabSz="995363" eaLnBrk="0" hangingPunct="0">
              <a:spcBef>
                <a:spcPts val="0"/>
              </a:spcBef>
              <a:defRPr/>
            </a:pPr>
            <a:r>
              <a:rPr lang="cs-CZ" sz="2600" b="0" spc="-100" dirty="0" smtClean="0">
                <a:solidFill>
                  <a:schemeClr val="bg2">
                    <a:lumMod val="75000"/>
                  </a:schemeClr>
                </a:solidFill>
              </a:rPr>
              <a:t>martin.dolecek@firma.seznam.cz</a:t>
            </a:r>
            <a:endParaRPr lang="cs-CZ" sz="2600" b="0" spc="-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2" name="Picture 5" descr="C:\Documents and Settings\pavel.snizek\Plocha\2011\koncept CI 2011\ci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2"/>
          <a:stretch>
            <a:fillRect/>
          </a:stretch>
        </p:blipFill>
        <p:spPr bwMode="auto">
          <a:xfrm>
            <a:off x="7978775" y="6519863"/>
            <a:ext cx="20653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Documents and Settings\pavel.snizek\Plocha\2011\koncept CI 2011\ci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24138"/>
            <a:ext cx="56483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Datacentra</a:t>
            </a:r>
            <a:endParaRPr lang="cs-CZ" dirty="0"/>
          </a:p>
          <a:p>
            <a:pPr>
              <a:defRPr/>
            </a:pPr>
            <a:r>
              <a:rPr lang="cs-CZ" dirty="0" smtClean="0"/>
              <a:t>Hardware</a:t>
            </a:r>
            <a:endParaRPr lang="cs-CZ" dirty="0"/>
          </a:p>
          <a:p>
            <a:pPr>
              <a:defRPr/>
            </a:pPr>
            <a:r>
              <a:rPr lang="cs-CZ" dirty="0" smtClean="0"/>
              <a:t>Software</a:t>
            </a:r>
          </a:p>
          <a:p>
            <a:pPr>
              <a:defRPr/>
            </a:pPr>
            <a:r>
              <a:rPr lang="cs-CZ" dirty="0" smtClean="0"/>
              <a:t>Aplikace pro podporu provozu</a:t>
            </a:r>
          </a:p>
          <a:p>
            <a:pPr>
              <a:defRPr/>
            </a:pPr>
            <a:r>
              <a:rPr lang="cs-CZ" dirty="0" smtClean="0"/>
              <a:t>Kdo se o provoz stará</a:t>
            </a:r>
          </a:p>
          <a:p>
            <a:pPr>
              <a:defRPr/>
            </a:pPr>
            <a:r>
              <a:rPr lang="cs-CZ" dirty="0" smtClean="0"/>
              <a:t>Blízká budoucnost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Datacentra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57975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Dvě </a:t>
            </a:r>
            <a:r>
              <a:rPr lang="cs-CZ" dirty="0" err="1" smtClean="0"/>
              <a:t>datacentra</a:t>
            </a:r>
            <a:r>
              <a:rPr lang="cs-CZ" dirty="0" smtClean="0"/>
              <a:t> = srdce Seznamu</a:t>
            </a:r>
          </a:p>
          <a:p>
            <a:pPr>
              <a:defRPr/>
            </a:pPr>
            <a:r>
              <a:rPr lang="cs-CZ" dirty="0" smtClean="0"/>
              <a:t>2007 </a:t>
            </a:r>
            <a:r>
              <a:rPr lang="cs-CZ" dirty="0" err="1" smtClean="0"/>
              <a:t>active-pasive</a:t>
            </a:r>
            <a:r>
              <a:rPr lang="cs-CZ" dirty="0" smtClean="0"/>
              <a:t>  →  2008 </a:t>
            </a:r>
            <a:r>
              <a:rPr lang="cs-CZ" dirty="0" err="1" smtClean="0"/>
              <a:t>active-active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2012 </a:t>
            </a:r>
          </a:p>
          <a:p>
            <a:pPr lvl="1">
              <a:defRPr/>
            </a:pPr>
            <a:r>
              <a:rPr lang="cs-CZ" dirty="0" smtClean="0"/>
              <a:t>145 racků + rezervace</a:t>
            </a:r>
          </a:p>
          <a:p>
            <a:pPr lvl="1">
              <a:defRPr/>
            </a:pPr>
            <a:r>
              <a:rPr lang="cs-CZ" dirty="0" smtClean="0"/>
              <a:t>roční spotřeba cca 3,5 </a:t>
            </a:r>
            <a:r>
              <a:rPr lang="cs-CZ" dirty="0" err="1" smtClean="0"/>
              <a:t>GWh</a:t>
            </a:r>
            <a:r>
              <a:rPr lang="cs-CZ" dirty="0" smtClean="0"/>
              <a:t>  (hodinová 400kWh)</a:t>
            </a:r>
          </a:p>
          <a:p>
            <a:pPr lvl="1">
              <a:defRPr/>
            </a:pPr>
            <a:r>
              <a:rPr lang="cs-CZ" dirty="0" smtClean="0"/>
              <a:t>1.500 </a:t>
            </a:r>
            <a:r>
              <a:rPr lang="cs-CZ" dirty="0" err="1" smtClean="0"/>
              <a:t>fyz</a:t>
            </a:r>
            <a:r>
              <a:rPr lang="cs-CZ" dirty="0" smtClean="0"/>
              <a:t>. serverů, 6PB </a:t>
            </a:r>
            <a:r>
              <a:rPr lang="cs-CZ" dirty="0"/>
              <a:t>E</a:t>
            </a:r>
            <a:r>
              <a:rPr lang="cs-CZ" dirty="0" smtClean="0"/>
              <a:t>mail.cz </a:t>
            </a:r>
            <a:r>
              <a:rPr lang="cs-CZ" dirty="0" err="1" smtClean="0"/>
              <a:t>storage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Zabezpečení</a:t>
            </a:r>
          </a:p>
          <a:p>
            <a:pPr lvl="1">
              <a:defRPr/>
            </a:pPr>
            <a:r>
              <a:rPr lang="cs-CZ" dirty="0" smtClean="0"/>
              <a:t>UPS, diesel generátory</a:t>
            </a:r>
          </a:p>
          <a:p>
            <a:pPr lvl="1">
              <a:defRPr/>
            </a:pPr>
            <a:r>
              <a:rPr lang="cs-CZ" dirty="0" smtClean="0"/>
              <a:t>ochranka, č. OP, čipové karty, kamery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- servery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5797550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Dual</a:t>
            </a:r>
            <a:r>
              <a:rPr lang="cs-CZ" dirty="0"/>
              <a:t> </a:t>
            </a:r>
            <a:r>
              <a:rPr lang="cs-CZ" dirty="0" smtClean="0"/>
              <a:t>/ trial </a:t>
            </a:r>
            <a:r>
              <a:rPr lang="cs-CZ" dirty="0" err="1" smtClean="0"/>
              <a:t>vendor</a:t>
            </a:r>
            <a:r>
              <a:rPr lang="cs-CZ" dirty="0" smtClean="0"/>
              <a:t> strategie</a:t>
            </a:r>
          </a:p>
          <a:p>
            <a:pPr>
              <a:defRPr/>
            </a:pPr>
            <a:r>
              <a:rPr lang="cs-CZ" dirty="0" smtClean="0"/>
              <a:t>Výběr CPU, HW RAID, MNG, zpracování</a:t>
            </a:r>
          </a:p>
          <a:p>
            <a:pPr>
              <a:defRPr/>
            </a:pPr>
            <a:r>
              <a:rPr lang="cs-CZ" dirty="0" smtClean="0"/>
              <a:t>Lokální disky vs. disková pole</a:t>
            </a:r>
          </a:p>
          <a:p>
            <a:pPr>
              <a:defRPr/>
            </a:pPr>
            <a:r>
              <a:rPr lang="cs-CZ" dirty="0" smtClean="0"/>
              <a:t>Typy serverů</a:t>
            </a:r>
          </a:p>
          <a:p>
            <a:pPr lvl="1">
              <a:defRPr/>
            </a:pPr>
            <a:r>
              <a:rPr lang="cs-CZ" dirty="0" smtClean="0"/>
              <a:t>1U </a:t>
            </a:r>
            <a:r>
              <a:rPr lang="cs-CZ" sz="2000" dirty="0" smtClean="0"/>
              <a:t>(70 - 300G SAS 15k), </a:t>
            </a:r>
            <a:r>
              <a:rPr lang="cs-CZ" dirty="0" smtClean="0"/>
              <a:t>2U </a:t>
            </a:r>
            <a:r>
              <a:rPr lang="cs-CZ" sz="2000" dirty="0" smtClean="0"/>
              <a:t>(1 - 2T SATA 7,2k), </a:t>
            </a:r>
            <a:r>
              <a:rPr lang="cs-CZ" dirty="0" smtClean="0"/>
              <a:t>4U </a:t>
            </a:r>
            <a:r>
              <a:rPr lang="cs-CZ" sz="2000" dirty="0" smtClean="0"/>
              <a:t>(48x 2T SATA 7,2k) </a:t>
            </a:r>
          </a:p>
          <a:p>
            <a:pPr>
              <a:defRPr/>
            </a:pPr>
            <a:r>
              <a:rPr lang="cs-CZ" dirty="0" smtClean="0"/>
              <a:t>Pár čísel </a:t>
            </a:r>
          </a:p>
          <a:p>
            <a:pPr lvl="1">
              <a:defRPr/>
            </a:pPr>
            <a:r>
              <a:rPr lang="cs-CZ" dirty="0" smtClean="0"/>
              <a:t>1.500 serverů, 5.000 virtuálů</a:t>
            </a:r>
          </a:p>
          <a:p>
            <a:pPr lvl="1">
              <a:defRPr/>
            </a:pPr>
            <a:r>
              <a:rPr lang="cs-CZ" dirty="0" smtClean="0"/>
              <a:t>15.000 pevných disků, 53 TB RAM</a:t>
            </a:r>
          </a:p>
        </p:txBody>
      </p:sp>
    </p:spTree>
    <p:extLst>
      <p:ext uri="{BB962C8B-B14F-4D97-AF65-F5344CB8AC3E}">
        <p14:creationId xmlns:p14="http://schemas.microsoft.com/office/powerpoint/2010/main" val="39389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- trend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607636"/>
              </p:ext>
            </p:extLst>
          </p:nvPr>
        </p:nvGraphicFramePr>
        <p:xfrm>
          <a:off x="534988" y="1626919"/>
          <a:ext cx="9623425" cy="484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34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- obnova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5797550"/>
          </a:xfrm>
        </p:spPr>
        <p:txBody>
          <a:bodyPr/>
          <a:lstStyle/>
          <a:p>
            <a:pPr>
              <a:defRPr/>
            </a:pPr>
            <a:r>
              <a:rPr lang="cs-CZ" dirty="0"/>
              <a:t>Pravidelná obnova </a:t>
            </a:r>
            <a:r>
              <a:rPr lang="cs-CZ" dirty="0" smtClean="0"/>
              <a:t>serverů</a:t>
            </a:r>
            <a:endParaRPr lang="cs-CZ" dirty="0"/>
          </a:p>
          <a:p>
            <a:pPr lvl="1">
              <a:defRPr/>
            </a:pPr>
            <a:r>
              <a:rPr lang="cs-CZ" dirty="0"/>
              <a:t>2010  konverze serverů 5:1, spotřeby 7:1</a:t>
            </a:r>
          </a:p>
          <a:p>
            <a:pPr lvl="1">
              <a:defRPr/>
            </a:pPr>
            <a:r>
              <a:rPr lang="cs-CZ" dirty="0"/>
              <a:t>2011 konverze serverů 3:1, spotřeby </a:t>
            </a:r>
            <a:r>
              <a:rPr lang="cs-CZ" dirty="0" smtClean="0"/>
              <a:t>4:1</a:t>
            </a:r>
            <a:br>
              <a:rPr lang="cs-CZ" dirty="0" smtClean="0"/>
            </a:br>
            <a:endParaRPr lang="cs-CZ" dirty="0"/>
          </a:p>
          <a:p>
            <a:pPr>
              <a:defRPr/>
            </a:pPr>
            <a:r>
              <a:rPr lang="cs-CZ" dirty="0" smtClean="0"/>
              <a:t>Úspora energie díky obnově serverů</a:t>
            </a:r>
            <a:endParaRPr lang="cs-CZ" dirty="0"/>
          </a:p>
          <a:p>
            <a:pPr>
              <a:defRPr/>
            </a:pPr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26730" r="1115" b="6248"/>
          <a:stretch>
            <a:fillRect/>
          </a:stretch>
        </p:blipFill>
        <p:spPr bwMode="auto">
          <a:xfrm>
            <a:off x="475810" y="4332971"/>
            <a:ext cx="9740245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4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- </a:t>
            </a:r>
            <a:r>
              <a:rPr lang="cs-CZ" dirty="0" err="1" smtClean="0"/>
              <a:t>storage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57975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Email.cz uložiště </a:t>
            </a:r>
            <a:r>
              <a:rPr lang="cs-CZ" sz="2400" dirty="0" smtClean="0"/>
              <a:t>(cca 6PB, 8000 disků)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endParaRPr lang="cs-CZ" dirty="0"/>
          </a:p>
          <a:p>
            <a:pPr marL="457200" lvl="1" indent="0"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Disková pole pro servery</a:t>
            </a:r>
            <a:endParaRPr lang="cs-CZ" dirty="0"/>
          </a:p>
          <a:p>
            <a:pPr>
              <a:defRPr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35" y="2804448"/>
            <a:ext cx="3152637" cy="17641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" y="5556864"/>
            <a:ext cx="3025419" cy="14118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" y="2250835"/>
            <a:ext cx="2736374" cy="26191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4" b="24891"/>
          <a:stretch/>
        </p:blipFill>
        <p:spPr>
          <a:xfrm>
            <a:off x="6775172" y="3060823"/>
            <a:ext cx="3918227" cy="138424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4" b="24891"/>
          <a:stretch/>
        </p:blipFill>
        <p:spPr>
          <a:xfrm>
            <a:off x="3811490" y="5613389"/>
            <a:ext cx="3918227" cy="1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- network</a:t>
            </a:r>
          </a:p>
        </p:txBody>
      </p:sp>
      <p:pic>
        <p:nvPicPr>
          <p:cNvPr id="10" name="Zástupný symbol pro obsah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954" y="868205"/>
            <a:ext cx="3732676" cy="244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08" y="876715"/>
            <a:ext cx="5679587" cy="334292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74" y="876715"/>
            <a:ext cx="5421781" cy="5222237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73207" y="1490954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b="0" dirty="0">
                <a:solidFill>
                  <a:schemeClr val="tx1"/>
                </a:solidFill>
                <a:latin typeface="+mn-lt"/>
              </a:rPr>
              <a:t>NIX – 2x 30Gbps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73207" y="2426529"/>
            <a:ext cx="2696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b="0" dirty="0" err="1">
                <a:solidFill>
                  <a:schemeClr val="tx1"/>
                </a:solidFill>
                <a:latin typeface="+mn-lt"/>
              </a:rPr>
              <a:t>Core</a:t>
            </a:r>
            <a:r>
              <a:rPr lang="cs-CZ" sz="3200" b="0" dirty="0">
                <a:solidFill>
                  <a:schemeClr val="tx1"/>
                </a:solidFill>
                <a:latin typeface="+mn-lt"/>
              </a:rPr>
              <a:t> sw 4x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73207" y="3696420"/>
            <a:ext cx="3698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b="0" dirty="0" err="1">
                <a:solidFill>
                  <a:schemeClr val="tx1"/>
                </a:solidFill>
                <a:latin typeface="+mn-lt"/>
              </a:rPr>
              <a:t>Aggregate</a:t>
            </a:r>
            <a:r>
              <a:rPr lang="cs-CZ" sz="3200" b="0" dirty="0">
                <a:solidFill>
                  <a:schemeClr val="tx1"/>
                </a:solidFill>
                <a:latin typeface="+mn-lt"/>
              </a:rPr>
              <a:t> sw 8x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00503" y="5459863"/>
            <a:ext cx="3150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b="0" dirty="0" err="1">
                <a:solidFill>
                  <a:schemeClr val="tx1"/>
                </a:solidFill>
                <a:latin typeface="+mn-lt"/>
              </a:rPr>
              <a:t>Mng</a:t>
            </a:r>
            <a:r>
              <a:rPr lang="cs-CZ" sz="3200" b="0" dirty="0">
                <a:solidFill>
                  <a:schemeClr val="tx1"/>
                </a:solidFill>
                <a:latin typeface="+mn-lt"/>
              </a:rPr>
              <a:t> sw 112x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73207" y="4953756"/>
            <a:ext cx="3586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b="0" dirty="0">
                <a:solidFill>
                  <a:schemeClr val="tx1"/>
                </a:solidFill>
                <a:latin typeface="+mn-lt"/>
              </a:rPr>
              <a:t>Access sw 150x</a:t>
            </a:r>
          </a:p>
        </p:txBody>
      </p:sp>
      <p:cxnSp>
        <p:nvCxnSpPr>
          <p:cNvPr id="4" name="Přímá spojnice 3"/>
          <p:cNvCxnSpPr/>
          <p:nvPr/>
        </p:nvCxnSpPr>
        <p:spPr bwMode="auto">
          <a:xfrm flipH="1" flipV="1">
            <a:off x="7565872" y="1869744"/>
            <a:ext cx="1" cy="4242856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59" y="1856944"/>
            <a:ext cx="4032446" cy="2951003"/>
          </a:xfrm>
          <a:prstGeom prst="rect">
            <a:avLst/>
          </a:prstGeom>
        </p:spPr>
      </p:pic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 - virtualizace serverů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 smtClean="0"/>
              <a:t>Důvody:</a:t>
            </a:r>
            <a:endParaRPr lang="cs-CZ" dirty="0"/>
          </a:p>
          <a:p>
            <a:pPr lvl="1">
              <a:defRPr/>
            </a:pPr>
            <a:r>
              <a:rPr lang="cs-CZ" dirty="0" smtClean="0"/>
              <a:t>oddělitelnost aplikací</a:t>
            </a:r>
          </a:p>
          <a:p>
            <a:pPr lvl="1">
              <a:defRPr/>
            </a:pPr>
            <a:r>
              <a:rPr lang="cs-CZ" dirty="0" smtClean="0"/>
              <a:t>manipulace s virtuály</a:t>
            </a:r>
          </a:p>
          <a:p>
            <a:pPr lvl="1">
              <a:defRPr/>
            </a:pPr>
            <a:r>
              <a:rPr lang="cs-CZ" dirty="0" smtClean="0"/>
              <a:t>využití HW</a:t>
            </a:r>
            <a:endParaRPr lang="cs-CZ" dirty="0"/>
          </a:p>
          <a:p>
            <a:pPr marL="0" indent="0">
              <a:buNone/>
              <a:defRPr/>
            </a:pPr>
            <a:endParaRPr lang="cs-CZ" sz="700" dirty="0" smtClean="0"/>
          </a:p>
          <a:p>
            <a:pPr marL="0" indent="0">
              <a:buNone/>
              <a:defRPr/>
            </a:pPr>
            <a:r>
              <a:rPr lang="cs-CZ" dirty="0" smtClean="0"/>
              <a:t>Aktuální stav: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99973"/>
              </p:ext>
            </p:extLst>
          </p:nvPr>
        </p:nvGraphicFramePr>
        <p:xfrm>
          <a:off x="570219" y="4635514"/>
          <a:ext cx="5763663" cy="2287253"/>
        </p:xfrm>
        <a:graphic>
          <a:graphicData uri="http://schemas.openxmlformats.org/drawingml/2006/table">
            <a:tbl>
              <a:tblPr/>
              <a:tblGrid>
                <a:gridCol w="3519998"/>
                <a:gridCol w="1168856"/>
                <a:gridCol w="1074809"/>
              </a:tblGrid>
              <a:tr h="39406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 operačního systému</a:t>
                      </a:r>
                    </a:p>
                  </a:txBody>
                  <a:tcPr marL="42512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Počet</a:t>
                      </a: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183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Nevirtualizovaný - Solaris</a:t>
                      </a:r>
                    </a:p>
                  </a:txBody>
                  <a:tcPr marL="42512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Nevirtualizovaný - Debian</a:t>
                      </a:r>
                    </a:p>
                  </a:txBody>
                  <a:tcPr marL="42512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Virtual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host - Debian</a:t>
                      </a:r>
                    </a:p>
                  </a:txBody>
                  <a:tcPr marL="42512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997</a:t>
                      </a: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Virtual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guest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Debian</a:t>
                      </a:r>
                    </a:p>
                  </a:txBody>
                  <a:tcPr marL="42512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OS</a:t>
                      </a:r>
                    </a:p>
                  </a:txBody>
                  <a:tcPr marL="42512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4.973 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42512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7794661" y="3461114"/>
            <a:ext cx="117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3,4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6597833">
  <a:themeElements>
    <a:clrScheme name="~659783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65978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65978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~6597833</Template>
  <TotalTime>2345</TotalTime>
  <Words>346</Words>
  <Application>Microsoft Office PowerPoint</Application>
  <PresentationFormat>Vlastní</PresentationFormat>
  <Paragraphs>153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~6597833</vt:lpstr>
      <vt:lpstr>Prezentace aplikace PowerPoint</vt:lpstr>
      <vt:lpstr>Obsah</vt:lpstr>
      <vt:lpstr>Datacentra</vt:lpstr>
      <vt:lpstr>HW - servery</vt:lpstr>
      <vt:lpstr>HW - trend</vt:lpstr>
      <vt:lpstr>HW - obnova</vt:lpstr>
      <vt:lpstr>HW - storage</vt:lpstr>
      <vt:lpstr>HW - network</vt:lpstr>
      <vt:lpstr>SW - virtualizace serverů</vt:lpstr>
      <vt:lpstr>SW - aplikace </vt:lpstr>
      <vt:lpstr>SW - instalace</vt:lpstr>
      <vt:lpstr>Aplikace pro podporu provozu</vt:lpstr>
      <vt:lpstr>Kdo se o provoz stará?</vt:lpstr>
      <vt:lpstr>Blízká budoucnost</vt:lpstr>
      <vt:lpstr>Prezentace aplikace PowerPoint</vt:lpstr>
      <vt:lpstr>Prezentace aplikace PowerPoint</vt:lpstr>
    </vt:vector>
  </TitlesOfParts>
  <Company>Seznam.cz,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Seznam</dc:creator>
  <cp:lastModifiedBy>Martin Doleček</cp:lastModifiedBy>
  <cp:revision>149</cp:revision>
  <dcterms:created xsi:type="dcterms:W3CDTF">2008-05-12T12:48:30Z</dcterms:created>
  <dcterms:modified xsi:type="dcterms:W3CDTF">2012-05-15T07:11:44Z</dcterms:modified>
</cp:coreProperties>
</file>