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9" r:id="rId4"/>
    <p:sldId id="260" r:id="rId5"/>
    <p:sldId id="258" r:id="rId6"/>
    <p:sldId id="262" r:id="rId7"/>
    <p:sldId id="269" r:id="rId8"/>
    <p:sldId id="263" r:id="rId9"/>
    <p:sldId id="265" r:id="rId10"/>
    <p:sldId id="259" r:id="rId11"/>
    <p:sldId id="268" r:id="rId12"/>
    <p:sldId id="271" r:id="rId13"/>
    <p:sldId id="266" r:id="rId14"/>
    <p:sldId id="270" r:id="rId15"/>
    <p:sldId id="267" r:id="rId16"/>
    <p:sldId id="257" r:id="rId17"/>
    <p:sldId id="276" r:id="rId18"/>
    <p:sldId id="272" r:id="rId19"/>
    <p:sldId id="275" r:id="rId20"/>
    <p:sldId id="273" r:id="rId21"/>
    <p:sldId id="274" r:id="rId22"/>
    <p:sldId id="278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0119" autoAdjust="0"/>
  </p:normalViewPr>
  <p:slideViewPr>
    <p:cSldViewPr>
      <p:cViewPr varScale="1">
        <p:scale>
          <a:sx n="65" d="100"/>
          <a:sy n="65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40A3-9FBE-4B2E-9B57-149A90C4895C}" type="datetimeFigureOut">
              <a:rPr lang="cs-CZ" smtClean="0"/>
              <a:t>10.5.2011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7DCBA-4877-43ED-8E2A-EE3478138FD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DCBA-4877-43ED-8E2A-EE3478138FD2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DCBA-4877-43ED-8E2A-EE3478138FD2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3E81-4277-4134-BD93-4CC2AF8CAF56}" type="datetimeFigureOut">
              <a:rPr lang="cs-CZ" smtClean="0"/>
              <a:pPr/>
              <a:t>10.5.2011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639E-9382-434F-8431-A718C5717D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Java CMS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Josef Krupička, CIV,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Liferay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Ve vývoji od roku 2000 firmou </a:t>
            </a:r>
            <a:r>
              <a:rPr lang="cs-CZ" dirty="0" err="1" smtClean="0"/>
              <a:t>Liferay</a:t>
            </a:r>
            <a:r>
              <a:rPr lang="cs-CZ" dirty="0" smtClean="0"/>
              <a:t> – vývoj tažen jedním vývojářem - </a:t>
            </a:r>
            <a:r>
              <a:rPr lang="cs-CZ" dirty="0" err="1" smtClean="0"/>
              <a:t>Brian</a:t>
            </a:r>
            <a:r>
              <a:rPr lang="cs-CZ" dirty="0" smtClean="0"/>
              <a:t> </a:t>
            </a:r>
            <a:r>
              <a:rPr lang="cs-CZ" dirty="0" err="1" smtClean="0"/>
              <a:t>Chan</a:t>
            </a:r>
            <a:endParaRPr lang="cs-CZ" dirty="0" smtClean="0"/>
          </a:p>
          <a:p>
            <a:pPr lvl="1"/>
            <a:r>
              <a:rPr lang="cs-CZ" dirty="0" smtClean="0"/>
              <a:t>Komunitní a </a:t>
            </a:r>
            <a:r>
              <a:rPr lang="cs-CZ" dirty="0" err="1" smtClean="0"/>
              <a:t>Enterprise</a:t>
            </a:r>
            <a:r>
              <a:rPr lang="cs-CZ" dirty="0" smtClean="0"/>
              <a:t> </a:t>
            </a:r>
            <a:r>
              <a:rPr lang="cs-CZ" dirty="0" smtClean="0"/>
              <a:t>verze</a:t>
            </a:r>
            <a:endParaRPr lang="cs-CZ" dirty="0" smtClean="0"/>
          </a:p>
          <a:p>
            <a:r>
              <a:rPr lang="cs-CZ" dirty="0" smtClean="0"/>
              <a:t>Momentálně nejrozšířenější open </a:t>
            </a:r>
            <a:r>
              <a:rPr lang="cs-CZ" dirty="0" err="1" smtClean="0"/>
              <a:t>source</a:t>
            </a:r>
            <a:r>
              <a:rPr lang="cs-CZ" dirty="0" smtClean="0"/>
              <a:t> portál podporující standardy </a:t>
            </a:r>
            <a:r>
              <a:rPr lang="cs-CZ" dirty="0" err="1" smtClean="0"/>
              <a:t>Portlet</a:t>
            </a:r>
            <a:r>
              <a:rPr lang="cs-CZ" dirty="0" smtClean="0"/>
              <a:t> API verze 1 a 2</a:t>
            </a:r>
          </a:p>
          <a:p>
            <a:pPr lvl="1"/>
            <a:r>
              <a:rPr lang="cs-CZ" dirty="0" smtClean="0"/>
              <a:t>Velká konkurence komerčním portálům – řada firem nabízí </a:t>
            </a:r>
            <a:r>
              <a:rPr lang="cs-CZ" dirty="0" err="1" smtClean="0"/>
              <a:t>Liferay</a:t>
            </a:r>
            <a:r>
              <a:rPr lang="cs-CZ" dirty="0" smtClean="0"/>
              <a:t> jako alternativu svým zákazníkům k IBM </a:t>
            </a:r>
            <a:r>
              <a:rPr lang="cs-CZ" dirty="0" err="1" smtClean="0"/>
              <a:t>WebSphere</a:t>
            </a:r>
            <a:r>
              <a:rPr lang="cs-CZ" dirty="0" smtClean="0"/>
              <a:t> portál</a:t>
            </a:r>
          </a:p>
          <a:p>
            <a:pPr lvl="1"/>
            <a:r>
              <a:rPr lang="cs-CZ" dirty="0" smtClean="0"/>
              <a:t>Ostatní open </a:t>
            </a:r>
            <a:r>
              <a:rPr lang="cs-CZ" dirty="0" err="1" smtClean="0"/>
              <a:t>source</a:t>
            </a:r>
            <a:r>
              <a:rPr lang="cs-CZ" dirty="0" smtClean="0"/>
              <a:t> portály mají výrazně menší komunitu a nejsou velkou konkurencí pro tento portál</a:t>
            </a:r>
            <a:endParaRPr lang="cs-CZ" dirty="0" smtClean="0"/>
          </a:p>
          <a:p>
            <a:r>
              <a:rPr lang="cs-CZ" dirty="0" smtClean="0"/>
              <a:t>Velká a aktivní komunita</a:t>
            </a:r>
          </a:p>
          <a:p>
            <a:pPr lvl="1"/>
            <a:r>
              <a:rPr lang="cs-CZ" dirty="0" err="1" smtClean="0"/>
              <a:t>Diskuzní</a:t>
            </a:r>
            <a:r>
              <a:rPr lang="cs-CZ" dirty="0" smtClean="0"/>
              <a:t> fóra, vlastní rozšíření (</a:t>
            </a:r>
            <a:r>
              <a:rPr lang="cs-CZ" dirty="0" err="1" smtClean="0"/>
              <a:t>portlety</a:t>
            </a:r>
            <a:r>
              <a:rPr lang="cs-CZ" dirty="0" smtClean="0"/>
              <a:t>, </a:t>
            </a:r>
            <a:r>
              <a:rPr lang="cs-CZ" dirty="0" smtClean="0"/>
              <a:t>grafická témata , …), několik knih</a:t>
            </a:r>
          </a:p>
          <a:p>
            <a:pPr lvl="1"/>
            <a:r>
              <a:rPr lang="cs-CZ" dirty="0" smtClean="0"/>
              <a:t>Celá řada konferencí pořádaných po celém světě</a:t>
            </a:r>
            <a:endParaRPr lang="cs-CZ" dirty="0" smtClean="0"/>
          </a:p>
          <a:p>
            <a:r>
              <a:rPr lang="cs-CZ" dirty="0" smtClean="0"/>
              <a:t>Kvalitní </a:t>
            </a:r>
            <a:r>
              <a:rPr lang="cs-CZ" dirty="0" smtClean="0"/>
              <a:t>dokumentace pro </a:t>
            </a:r>
            <a:r>
              <a:rPr lang="cs-CZ" dirty="0" err="1" smtClean="0"/>
              <a:t>adminy</a:t>
            </a:r>
            <a:r>
              <a:rPr lang="cs-CZ" dirty="0" smtClean="0"/>
              <a:t>, vývojáře a uživatele</a:t>
            </a:r>
            <a:endParaRPr lang="cs-CZ" dirty="0" smtClean="0"/>
          </a:p>
          <a:p>
            <a:r>
              <a:rPr lang="cs-CZ" dirty="0" smtClean="0"/>
              <a:t>Vhodný </a:t>
            </a:r>
            <a:r>
              <a:rPr lang="cs-CZ" dirty="0" smtClean="0"/>
              <a:t>na velké internetové prezentace a intranetové aplikace</a:t>
            </a:r>
          </a:p>
          <a:p>
            <a:pPr lvl="1"/>
            <a:r>
              <a:rPr lang="cs-CZ" dirty="0" smtClean="0"/>
              <a:t>Klastrování</a:t>
            </a:r>
            <a:r>
              <a:rPr lang="cs-CZ" dirty="0" smtClean="0"/>
              <a:t>, </a:t>
            </a:r>
            <a:r>
              <a:rPr lang="cs-CZ" dirty="0" err="1" smtClean="0"/>
              <a:t>cachování</a:t>
            </a:r>
            <a:r>
              <a:rPr lang="cs-CZ" dirty="0"/>
              <a:t> </a:t>
            </a:r>
            <a:r>
              <a:rPr lang="cs-CZ" dirty="0" smtClean="0"/>
              <a:t>výstupu, integrace s </a:t>
            </a:r>
            <a:r>
              <a:rPr lang="cs-CZ" dirty="0" err="1" smtClean="0"/>
              <a:t>LDAPem</a:t>
            </a:r>
            <a:endParaRPr lang="cs-CZ" dirty="0" smtClean="0"/>
          </a:p>
          <a:p>
            <a:pPr lvl="1"/>
            <a:r>
              <a:rPr lang="cs-CZ" dirty="0" smtClean="0"/>
              <a:t>Český </a:t>
            </a:r>
            <a:r>
              <a:rPr lang="cs-CZ" dirty="0" smtClean="0"/>
              <a:t>T-Mobile, </a:t>
            </a:r>
            <a:r>
              <a:rPr lang="cs-CZ" dirty="0" err="1" smtClean="0"/>
              <a:t>Cisco</a:t>
            </a:r>
            <a:r>
              <a:rPr lang="cs-CZ" dirty="0" smtClean="0"/>
              <a:t> Developer </a:t>
            </a:r>
            <a:r>
              <a:rPr lang="cs-CZ" dirty="0" smtClean="0"/>
              <a:t>Network, řada zahraničních univerzit,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Liferay</a:t>
            </a:r>
            <a:r>
              <a:rPr lang="cs-CZ" dirty="0" smtClean="0"/>
              <a:t> - </a:t>
            </a:r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Velké množství portletů, které jsou spolu provázány</a:t>
            </a:r>
          </a:p>
          <a:p>
            <a:pPr lvl="1"/>
            <a:r>
              <a:rPr lang="cs-CZ" dirty="0" smtClean="0"/>
              <a:t>Dokumenty, textový </a:t>
            </a:r>
            <a:r>
              <a:rPr lang="cs-CZ" dirty="0" err="1" smtClean="0"/>
              <a:t>portlet</a:t>
            </a:r>
            <a:r>
              <a:rPr lang="cs-CZ" dirty="0" smtClean="0"/>
              <a:t>, d</a:t>
            </a:r>
            <a:r>
              <a:rPr lang="cs-CZ" dirty="0" smtClean="0"/>
              <a:t>iskuze</a:t>
            </a:r>
            <a:r>
              <a:rPr lang="cs-CZ" dirty="0" smtClean="0"/>
              <a:t>, blogy, </a:t>
            </a:r>
            <a:r>
              <a:rPr lang="cs-CZ" dirty="0" err="1" smtClean="0"/>
              <a:t>wiki</a:t>
            </a:r>
            <a:r>
              <a:rPr lang="cs-CZ" dirty="0" smtClean="0"/>
              <a:t>, obrázkové galerie, 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Jednoduché a elegantní editační rozhraní</a:t>
            </a:r>
          </a:p>
          <a:p>
            <a:pPr lvl="1"/>
            <a:r>
              <a:rPr lang="cs-CZ" dirty="0" smtClean="0"/>
              <a:t>Jako první poskytoval </a:t>
            </a:r>
            <a:r>
              <a:rPr lang="cs-CZ" dirty="0" err="1" smtClean="0"/>
              <a:t>drag</a:t>
            </a:r>
            <a:r>
              <a:rPr lang="en-US" dirty="0" smtClean="0"/>
              <a:t>&amp;drop </a:t>
            </a:r>
            <a:r>
              <a:rPr lang="cs-CZ" dirty="0" smtClean="0"/>
              <a:t>vkládání portletů na stránky</a:t>
            </a:r>
          </a:p>
          <a:p>
            <a:r>
              <a:rPr lang="cs-CZ" dirty="0" smtClean="0"/>
              <a:t>Možnost upravovat některé vnitřní mechanismy bez zásahu do zdrojových kódů (</a:t>
            </a:r>
            <a:r>
              <a:rPr lang="cs-CZ" dirty="0" err="1" smtClean="0"/>
              <a:t>hooks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Úpravy a vlastní rozšíření a aplikace jsou jasně odděleny od jádra systému a lze tak snadno dělat upgrady</a:t>
            </a:r>
            <a:endParaRPr lang="cs-CZ" dirty="0" smtClean="0"/>
          </a:p>
          <a:p>
            <a:r>
              <a:rPr lang="cs-CZ" dirty="0" smtClean="0"/>
              <a:t>Podpora týmové spolupráce</a:t>
            </a:r>
          </a:p>
          <a:p>
            <a:pPr lvl="1"/>
            <a:r>
              <a:rPr lang="cs-CZ" dirty="0" smtClean="0"/>
              <a:t>Integrovaný emailový klient a kalendář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Facebook</a:t>
            </a:r>
            <a:r>
              <a:rPr lang="cs-CZ" dirty="0" smtClean="0"/>
              <a:t> „ chat</a:t>
            </a:r>
          </a:p>
          <a:p>
            <a:pPr lvl="1"/>
            <a:r>
              <a:rPr lang="cs-CZ" dirty="0" smtClean="0"/>
              <a:t>Vytváření skupin, schůzek, …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Liferay</a:t>
            </a:r>
            <a:r>
              <a:rPr lang="cs-CZ" dirty="0" smtClean="0"/>
              <a:t> – editace obsahu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Stránky složené z portletů, které lze vkládat do předdefinovaných kontejnerů</a:t>
            </a:r>
          </a:p>
          <a:p>
            <a:pPr lvl="1"/>
            <a:r>
              <a:rPr lang="cs-CZ" dirty="0" smtClean="0"/>
              <a:t>Dvou, tří sloupcové rozložení</a:t>
            </a:r>
          </a:p>
          <a:p>
            <a:r>
              <a:rPr lang="cs-CZ" dirty="0" smtClean="0"/>
              <a:t>Obsah uložen ve formě XML a může být strukturován na několik elementů</a:t>
            </a:r>
          </a:p>
          <a:p>
            <a:r>
              <a:rPr lang="cs-CZ" dirty="0" smtClean="0"/>
              <a:t>Jeden „článek“ je možné zobrazovat na vícero stránkách</a:t>
            </a:r>
          </a:p>
          <a:p>
            <a:r>
              <a:rPr lang="cs-CZ" dirty="0" smtClean="0"/>
              <a:t>Obsah lze </a:t>
            </a:r>
            <a:r>
              <a:rPr lang="cs-CZ" dirty="0" smtClean="0"/>
              <a:t>kategorizovat a </a:t>
            </a:r>
            <a:r>
              <a:rPr lang="cs-CZ" dirty="0" err="1" smtClean="0"/>
              <a:t>tagovat</a:t>
            </a:r>
            <a:endParaRPr lang="cs-CZ" dirty="0" smtClean="0"/>
          </a:p>
          <a:p>
            <a:pPr lvl="1"/>
            <a:r>
              <a:rPr lang="cs-CZ" dirty="0" smtClean="0"/>
              <a:t>K dispozici je </a:t>
            </a:r>
            <a:r>
              <a:rPr lang="cs-CZ" dirty="0" err="1" smtClean="0"/>
              <a:t>portlet</a:t>
            </a:r>
            <a:r>
              <a:rPr lang="cs-CZ" dirty="0" smtClean="0"/>
              <a:t>, který podle těchto </a:t>
            </a:r>
            <a:r>
              <a:rPr lang="cs-CZ" dirty="0" err="1" smtClean="0"/>
              <a:t>metadat</a:t>
            </a:r>
            <a:r>
              <a:rPr lang="cs-CZ" dirty="0" smtClean="0"/>
              <a:t> snadno vytváří dynamické výpisy</a:t>
            </a:r>
          </a:p>
          <a:p>
            <a:r>
              <a:rPr lang="cs-CZ" dirty="0" smtClean="0"/>
              <a:t>Konfigurovatelné </a:t>
            </a:r>
            <a:r>
              <a:rPr lang="cs-CZ" dirty="0" err="1" smtClean="0"/>
              <a:t>workflow</a:t>
            </a:r>
            <a:r>
              <a:rPr lang="cs-CZ" dirty="0" smtClean="0"/>
              <a:t> vytváření </a:t>
            </a:r>
            <a:r>
              <a:rPr lang="cs-CZ" dirty="0" smtClean="0"/>
              <a:t>obsahu</a:t>
            </a:r>
          </a:p>
          <a:p>
            <a:pPr lvl="1"/>
            <a:r>
              <a:rPr lang="cs-CZ" dirty="0" smtClean="0"/>
              <a:t>Základní stavy jsou: čekající na schválení a schválený</a:t>
            </a:r>
          </a:p>
          <a:p>
            <a:r>
              <a:rPr lang="cs-CZ" dirty="0" smtClean="0"/>
              <a:t>Integrace s Microsoft Office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Liferay</a:t>
            </a:r>
            <a:r>
              <a:rPr lang="cs-CZ" dirty="0" smtClean="0"/>
              <a:t> – editace obsahu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98052"/>
            <a:ext cx="8286808" cy="565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Liferay</a:t>
            </a:r>
            <a:r>
              <a:rPr lang="en-US" dirty="0" smtClean="0"/>
              <a:t> – </a:t>
            </a:r>
            <a:r>
              <a:rPr lang="en-US" dirty="0" err="1" smtClean="0"/>
              <a:t>vkl</a:t>
            </a:r>
            <a:r>
              <a:rPr lang="cs-CZ" dirty="0" err="1" smtClean="0"/>
              <a:t>ádání</a:t>
            </a:r>
            <a:r>
              <a:rPr lang="cs-CZ" dirty="0" smtClean="0"/>
              <a:t> obsahu</a:t>
            </a:r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142984"/>
            <a:ext cx="8591550" cy="52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Liferay</a:t>
            </a:r>
            <a:r>
              <a:rPr lang="cs-CZ" dirty="0" smtClean="0"/>
              <a:t> – </a:t>
            </a:r>
            <a:r>
              <a:rPr lang="cs-CZ" dirty="0" err="1" smtClean="0"/>
              <a:t>admin</a:t>
            </a:r>
            <a:r>
              <a:rPr lang="cs-CZ" dirty="0" smtClean="0"/>
              <a:t> rozhraní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První verze vydána již v roce 1999</a:t>
            </a:r>
          </a:p>
          <a:p>
            <a:r>
              <a:rPr lang="cs-CZ" dirty="0" smtClean="0"/>
              <a:t>Německá firma </a:t>
            </a:r>
            <a:r>
              <a:rPr lang="cs-CZ" dirty="0" err="1" smtClean="0"/>
              <a:t>Alcacon</a:t>
            </a:r>
            <a:r>
              <a:rPr lang="cs-CZ" dirty="0" smtClean="0"/>
              <a:t> Software</a:t>
            </a:r>
          </a:p>
          <a:p>
            <a:pPr lvl="1"/>
            <a:r>
              <a:rPr lang="cs-CZ" dirty="0" smtClean="0"/>
              <a:t>Poskytují </a:t>
            </a:r>
            <a:r>
              <a:rPr lang="cs-CZ" dirty="0" err="1" smtClean="0"/>
              <a:t>enterprise</a:t>
            </a:r>
            <a:r>
              <a:rPr lang="cs-CZ" dirty="0" smtClean="0"/>
              <a:t> rozšíření a placenou podporu</a:t>
            </a:r>
          </a:p>
          <a:p>
            <a:pPr lvl="1"/>
            <a:r>
              <a:rPr lang="cs-CZ" dirty="0" smtClean="0"/>
              <a:t>Jednou ročně pořádají konferenci uživatelů</a:t>
            </a:r>
          </a:p>
          <a:p>
            <a:pPr lvl="1"/>
            <a:r>
              <a:rPr lang="cs-CZ" dirty="0" smtClean="0"/>
              <a:t>Bylo by potřeba zapracovat na dokumentaci</a:t>
            </a:r>
          </a:p>
          <a:p>
            <a:pPr lvl="2"/>
            <a:r>
              <a:rPr lang="cs-CZ" dirty="0" smtClean="0"/>
              <a:t>Počáteční časová investice je celkem velká</a:t>
            </a:r>
          </a:p>
          <a:p>
            <a:r>
              <a:rPr lang="cs-CZ" dirty="0" smtClean="0"/>
              <a:t>Komunita </a:t>
            </a:r>
            <a:r>
              <a:rPr lang="cs-CZ" dirty="0" smtClean="0"/>
              <a:t>složena z firem, které tento systém nasazují</a:t>
            </a:r>
          </a:p>
          <a:p>
            <a:pPr lvl="1"/>
            <a:r>
              <a:rPr lang="cs-CZ" dirty="0" smtClean="0"/>
              <a:t>banky, telekomunikační firmy, státní </a:t>
            </a:r>
            <a:r>
              <a:rPr lang="cs-CZ" dirty="0" smtClean="0"/>
              <a:t>organizace</a:t>
            </a:r>
          </a:p>
          <a:p>
            <a:pPr lvl="1"/>
            <a:r>
              <a:rPr lang="cs-CZ" dirty="0" smtClean="0"/>
              <a:t>Použit pro univerzitní web ZČU a na řadu fakultních, katedrálních a projektových webů</a:t>
            </a:r>
            <a:endParaRPr lang="cs-CZ" dirty="0" smtClean="0"/>
          </a:p>
          <a:p>
            <a:r>
              <a:rPr lang="cs-CZ" dirty="0" smtClean="0"/>
              <a:t>Aktuálně vydána verze </a:t>
            </a:r>
            <a:r>
              <a:rPr lang="cs-CZ" dirty="0" smtClean="0"/>
              <a:t>8</a:t>
            </a:r>
          </a:p>
          <a:p>
            <a:pPr lvl="1"/>
            <a:r>
              <a:rPr lang="cs-CZ" dirty="0" smtClean="0"/>
              <a:t>Velké změny ve způsobu editace obsahu</a:t>
            </a:r>
          </a:p>
          <a:p>
            <a:pPr lvl="2"/>
            <a:r>
              <a:rPr lang="cs-CZ" dirty="0" smtClean="0"/>
              <a:t>Je vidět inspirace Magnolií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r>
              <a:rPr lang="cs-CZ" dirty="0" smtClean="0"/>
              <a:t> - </a:t>
            </a:r>
            <a:r>
              <a:rPr lang="cs-CZ" dirty="0" err="1" smtClean="0"/>
              <a:t>vlasnosti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Kvalitní administrátorské </a:t>
            </a:r>
            <a:r>
              <a:rPr lang="cs-CZ" dirty="0" smtClean="0"/>
              <a:t>rozhraní - </a:t>
            </a:r>
            <a:r>
              <a:rPr lang="cs-CZ" dirty="0" err="1" smtClean="0"/>
              <a:t>Workplace</a:t>
            </a:r>
            <a:endParaRPr lang="cs-CZ" dirty="0" smtClean="0"/>
          </a:p>
          <a:p>
            <a:r>
              <a:rPr lang="cs-CZ" dirty="0" smtClean="0"/>
              <a:t>Lze definovat vlastní strukturované typy obsahu (novinky, akce, články, FAQ, …)přes XSD</a:t>
            </a:r>
          </a:p>
          <a:p>
            <a:pPr lvl="1"/>
            <a:r>
              <a:rPr lang="cs-CZ" dirty="0" smtClean="0"/>
              <a:t>Automaticky vygenerované editační formuláře</a:t>
            </a:r>
          </a:p>
          <a:p>
            <a:r>
              <a:rPr lang="cs-CZ" dirty="0" smtClean="0"/>
              <a:t>Snadné vytváření vlastních modulů přes JSP stránky</a:t>
            </a:r>
          </a:p>
          <a:p>
            <a:pPr lvl="1"/>
            <a:r>
              <a:rPr lang="cs-CZ" dirty="0" smtClean="0"/>
              <a:t>Dobré API, přes které lze </a:t>
            </a:r>
            <a:r>
              <a:rPr lang="cs-CZ" dirty="0" smtClean="0"/>
              <a:t>snadno pracovat se souborovým systémem – tzv. VFS</a:t>
            </a:r>
          </a:p>
          <a:p>
            <a:r>
              <a:rPr lang="cs-CZ" dirty="0" smtClean="0"/>
              <a:t>Obsah přístupný přes </a:t>
            </a:r>
            <a:r>
              <a:rPr lang="cs-CZ" dirty="0" err="1" smtClean="0"/>
              <a:t>WebDAV</a:t>
            </a:r>
            <a:endParaRPr lang="cs-CZ" dirty="0" smtClean="0"/>
          </a:p>
          <a:p>
            <a:r>
              <a:rPr lang="cs-CZ" dirty="0" smtClean="0"/>
              <a:t>Skriptovací rozhraní, přes které lze dělat dávkové úpravy ve VFS</a:t>
            </a:r>
          </a:p>
          <a:p>
            <a:r>
              <a:rPr lang="cs-CZ" dirty="0" smtClean="0"/>
              <a:t>Statický export obsahu</a:t>
            </a:r>
          </a:p>
          <a:p>
            <a:pPr lvl="1"/>
            <a:r>
              <a:rPr lang="cs-CZ" dirty="0" smtClean="0"/>
              <a:t>Při publikaci obsahu se vytvoří statická kopie obsahu a ten </a:t>
            </a:r>
            <a:r>
              <a:rPr lang="cs-CZ" dirty="0" err="1" smtClean="0"/>
              <a:t>oak</a:t>
            </a:r>
            <a:r>
              <a:rPr lang="cs-CZ" dirty="0" smtClean="0"/>
              <a:t> může být odesílán rovnou web serverem</a:t>
            </a:r>
          </a:p>
          <a:p>
            <a:pPr lvl="1"/>
            <a:r>
              <a:rPr lang="cs-CZ" dirty="0" smtClean="0"/>
              <a:t>Velmi rychlé odezvy</a:t>
            </a:r>
          </a:p>
          <a:p>
            <a:r>
              <a:rPr lang="cs-CZ" dirty="0" smtClean="0"/>
              <a:t>Lze provozovat vícero internetových prezentací na jedné instalaci</a:t>
            </a:r>
          </a:p>
          <a:p>
            <a:pPr lvl="1"/>
            <a:r>
              <a:rPr lang="cs-CZ" dirty="0" smtClean="0"/>
              <a:t>Na ZČU provozujeme na jedné instalaci 20 webových prezentací </a:t>
            </a:r>
          </a:p>
          <a:p>
            <a:pPr lvl="1"/>
            <a:r>
              <a:rPr lang="cs-CZ" dirty="0" smtClean="0"/>
              <a:t>Stabilní provoz nenáročný na serverové prostředky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r>
              <a:rPr lang="cs-CZ" dirty="0" smtClean="0"/>
              <a:t> </a:t>
            </a:r>
            <a:r>
              <a:rPr lang="cs-CZ" dirty="0" smtClean="0"/>
              <a:t>– editace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9153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r>
              <a:rPr lang="cs-CZ" dirty="0" smtClean="0"/>
              <a:t> – editace obsahu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PHP vs. Java CMS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Kdo z vás nasazoval, používá, zná nějaké CMS napsané v Javě?</a:t>
            </a:r>
          </a:p>
          <a:p>
            <a:r>
              <a:rPr lang="cs-CZ" dirty="0" smtClean="0"/>
              <a:t>Kdo z vás nasazoval, používá, zná nějaké CMS napsané v PHP?</a:t>
            </a:r>
          </a:p>
          <a:p>
            <a:r>
              <a:rPr lang="cs-CZ" dirty="0" err="1" smtClean="0"/>
              <a:t>Drupal</a:t>
            </a:r>
            <a:r>
              <a:rPr lang="cs-CZ" dirty="0" smtClean="0"/>
              <a:t>, </a:t>
            </a:r>
            <a:r>
              <a:rPr lang="cs-CZ" dirty="0" err="1" smtClean="0"/>
              <a:t>Wordpress</a:t>
            </a:r>
            <a:r>
              <a:rPr lang="cs-CZ" dirty="0" smtClean="0"/>
              <a:t> nebo </a:t>
            </a:r>
            <a:r>
              <a:rPr lang="cs-CZ" dirty="0" err="1" smtClean="0"/>
              <a:t>Joomla</a:t>
            </a:r>
            <a:r>
              <a:rPr lang="en-US" dirty="0" smtClean="0"/>
              <a:t>! </a:t>
            </a:r>
            <a:r>
              <a:rPr lang="cs-CZ" dirty="0" smtClean="0"/>
              <a:t>zná většina</a:t>
            </a:r>
          </a:p>
          <a:p>
            <a:pPr lvl="1"/>
            <a:r>
              <a:rPr lang="cs-CZ" dirty="0" smtClean="0"/>
              <a:t>Obrovské komunity, spousta nasazení, každý slušný PHP hosting podporuje instalaci některého z nich</a:t>
            </a:r>
          </a:p>
          <a:p>
            <a:r>
              <a:rPr lang="cs-CZ" dirty="0" smtClean="0"/>
              <a:t>Některé důvody, proč jsou Java CMS tak málo rozšířené, jsou zmíněny v příspěvku</a:t>
            </a:r>
          </a:p>
          <a:p>
            <a:r>
              <a:rPr lang="cs-CZ" dirty="0" smtClean="0"/>
              <a:t>Stručně představím momentálně asi nejlepší systémy</a:t>
            </a:r>
          </a:p>
          <a:p>
            <a:pPr lvl="1"/>
            <a:r>
              <a:rPr lang="cs-CZ" dirty="0" err="1" smtClean="0"/>
              <a:t>OpenCMS</a:t>
            </a:r>
            <a:r>
              <a:rPr lang="cs-CZ" dirty="0" smtClean="0"/>
              <a:t>, </a:t>
            </a:r>
            <a:r>
              <a:rPr lang="cs-CZ" dirty="0" err="1" smtClean="0"/>
              <a:t>Magnolia</a:t>
            </a:r>
            <a:r>
              <a:rPr lang="cs-CZ" dirty="0" smtClean="0"/>
              <a:t>, </a:t>
            </a:r>
            <a:r>
              <a:rPr lang="cs-CZ" dirty="0" err="1" smtClean="0"/>
              <a:t>Liferay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r>
              <a:rPr lang="cs-CZ" dirty="0" smtClean="0"/>
              <a:t> - </a:t>
            </a:r>
            <a:r>
              <a:rPr lang="cs-CZ" dirty="0" err="1" smtClean="0"/>
              <a:t>Workplace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772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OpenCMS</a:t>
            </a:r>
            <a:r>
              <a:rPr lang="cs-CZ" dirty="0" smtClean="0"/>
              <a:t> – </a:t>
            </a:r>
            <a:r>
              <a:rPr lang="cs-CZ" dirty="0" err="1" smtClean="0"/>
              <a:t>admin</a:t>
            </a:r>
            <a:r>
              <a:rPr lang="cs-CZ" dirty="0" smtClean="0"/>
              <a:t> konzole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7343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CMS si tedy vybrat?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 smtClean="0"/>
              <a:t>OpenCMS</a:t>
            </a:r>
            <a:r>
              <a:rPr lang="cs-CZ" dirty="0" smtClean="0"/>
              <a:t> </a:t>
            </a:r>
            <a:r>
              <a:rPr lang="cs-CZ" dirty="0" smtClean="0"/>
              <a:t>má obdobné vlastnosti a cílovou skupinu jako Magnolie</a:t>
            </a:r>
          </a:p>
          <a:p>
            <a:pPr lvl="1"/>
            <a:r>
              <a:rPr lang="cs-CZ" dirty="0" err="1" smtClean="0"/>
              <a:t>Magnolia</a:t>
            </a:r>
            <a:r>
              <a:rPr lang="cs-CZ" dirty="0" smtClean="0"/>
              <a:t> má výhodu v modernější architektuře a rychlejším přidávání nových vlastností</a:t>
            </a:r>
          </a:p>
          <a:p>
            <a:pPr lvl="1"/>
            <a:r>
              <a:rPr lang="cs-CZ" dirty="0" smtClean="0"/>
              <a:t>Na </a:t>
            </a:r>
            <a:r>
              <a:rPr lang="cs-CZ" dirty="0" err="1" smtClean="0"/>
              <a:t>OpenCMS</a:t>
            </a:r>
            <a:r>
              <a:rPr lang="cs-CZ" dirty="0" smtClean="0"/>
              <a:t> je znát jeho stáří a bylo by dobré zcela přepsat některé komponenty systému</a:t>
            </a:r>
          </a:p>
          <a:p>
            <a:pPr lvl="2"/>
            <a:r>
              <a:rPr lang="cs-CZ" dirty="0" smtClean="0"/>
              <a:t>Např. zastaralý </a:t>
            </a:r>
            <a:r>
              <a:rPr lang="cs-CZ" dirty="0" err="1" smtClean="0"/>
              <a:t>Workplace</a:t>
            </a:r>
            <a:r>
              <a:rPr lang="cs-CZ" dirty="0" smtClean="0"/>
              <a:t>, který nelze moc modifikovat</a:t>
            </a:r>
          </a:p>
          <a:p>
            <a:r>
              <a:rPr lang="cs-CZ" dirty="0" err="1" smtClean="0"/>
              <a:t>Liferay</a:t>
            </a:r>
            <a:r>
              <a:rPr lang="cs-CZ" dirty="0" smtClean="0"/>
              <a:t> je velmi progresivní platforma, která se za posledních několik let dost rozšířila a má desítky nasazení u velkých </a:t>
            </a:r>
            <a:r>
              <a:rPr lang="cs-CZ" dirty="0" smtClean="0"/>
              <a:t>organizací</a:t>
            </a:r>
          </a:p>
          <a:p>
            <a:pPr lvl="1"/>
            <a:r>
              <a:rPr lang="cs-CZ" dirty="0" smtClean="0"/>
              <a:t>Používá osvědčené open </a:t>
            </a:r>
            <a:r>
              <a:rPr lang="cs-CZ" dirty="0" err="1" smtClean="0"/>
              <a:t>source</a:t>
            </a:r>
            <a:r>
              <a:rPr lang="cs-CZ" dirty="0" smtClean="0"/>
              <a:t> knihovny a poskytuje velkou spoustu funkcí</a:t>
            </a:r>
          </a:p>
          <a:p>
            <a:pPr lvl="1"/>
            <a:r>
              <a:rPr lang="cs-CZ" dirty="0" smtClean="0"/>
              <a:t>Má nejvíce vývojářů a největší komunitu</a:t>
            </a:r>
          </a:p>
          <a:p>
            <a:pPr lvl="1"/>
            <a:r>
              <a:rPr lang="cs-CZ" dirty="0" smtClean="0"/>
              <a:t>Je to již velký a portál</a:t>
            </a:r>
          </a:p>
          <a:p>
            <a:r>
              <a:rPr lang="cs-CZ" dirty="0" smtClean="0"/>
              <a:t>Nepředpokládám, že se objeví nějaká vážná konkurence těmto systémům</a:t>
            </a:r>
            <a:endParaRPr lang="en-US" dirty="0" smtClean="0"/>
          </a:p>
          <a:p>
            <a:r>
              <a:rPr lang="en-US" dirty="0" smtClean="0"/>
              <a:t>Pro v</a:t>
            </a:r>
            <a:r>
              <a:rPr lang="cs-CZ" dirty="0" err="1" smtClean="0"/>
              <a:t>šechny</a:t>
            </a:r>
            <a:r>
              <a:rPr lang="cs-CZ" dirty="0" smtClean="0"/>
              <a:t> výše zmíněné systémy platí, že k jejich úspěšnému nasazení je potřeba mít zkušené Java vývojáře</a:t>
            </a:r>
          </a:p>
          <a:p>
            <a:pPr lvl="1"/>
            <a:r>
              <a:rPr lang="cs-CZ" dirty="0" smtClean="0"/>
              <a:t>Velká počáteční investice do zkoumání vnitřních mechanismů, která se ale pro velké projekty vyplatí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použitelných Java CMS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 roce 2005-2006 výběr open </a:t>
            </a:r>
            <a:r>
              <a:rPr lang="cs-CZ" dirty="0" err="1" smtClean="0"/>
              <a:t>source</a:t>
            </a:r>
            <a:r>
              <a:rPr lang="cs-CZ" dirty="0" smtClean="0"/>
              <a:t> Java CMS pro web Katedry informatiky na Fakultě aplikovaných věd</a:t>
            </a:r>
          </a:p>
          <a:p>
            <a:pPr lvl="1"/>
            <a:r>
              <a:rPr lang="cs-CZ" dirty="0" smtClean="0"/>
              <a:t>V té době bylo k dispozici 20 systémů</a:t>
            </a:r>
          </a:p>
          <a:p>
            <a:pPr lvl="2"/>
            <a:r>
              <a:rPr lang="cs-CZ" dirty="0" smtClean="0"/>
              <a:t>většina z nich vůbec neprošla prvním kolem výběru a k podrobnému hodnocení postoupila pouze čtveřice</a:t>
            </a:r>
          </a:p>
          <a:p>
            <a:pPr lvl="1"/>
            <a:r>
              <a:rPr lang="cs-CZ" dirty="0" smtClean="0"/>
              <a:t>Vytvořena hodnotící kritéria</a:t>
            </a:r>
          </a:p>
          <a:p>
            <a:pPr lvl="2"/>
            <a:r>
              <a:rPr lang="cs-CZ" dirty="0" err="1" smtClean="0"/>
              <a:t>OpenCMS</a:t>
            </a:r>
            <a:r>
              <a:rPr lang="cs-CZ" dirty="0" smtClean="0"/>
              <a:t>, </a:t>
            </a:r>
            <a:r>
              <a:rPr lang="cs-CZ" dirty="0" err="1" smtClean="0"/>
              <a:t>Magnolia</a:t>
            </a:r>
            <a:r>
              <a:rPr lang="cs-CZ" dirty="0" smtClean="0"/>
              <a:t>, </a:t>
            </a:r>
            <a:r>
              <a:rPr lang="cs-CZ" dirty="0" err="1" smtClean="0"/>
              <a:t>Liferay</a:t>
            </a:r>
            <a:r>
              <a:rPr lang="cs-CZ" dirty="0" smtClean="0"/>
              <a:t>, </a:t>
            </a:r>
            <a:r>
              <a:rPr lang="cs-CZ" dirty="0" err="1" smtClean="0"/>
              <a:t>Daisy</a:t>
            </a:r>
            <a:endParaRPr lang="cs-CZ" dirty="0" smtClean="0"/>
          </a:p>
          <a:p>
            <a:r>
              <a:rPr lang="cs-CZ" dirty="0" smtClean="0"/>
              <a:t>Vítězem se stalo </a:t>
            </a:r>
            <a:r>
              <a:rPr lang="cs-CZ" dirty="0" err="1" smtClean="0"/>
              <a:t>OpenCMS</a:t>
            </a:r>
            <a:endParaRPr lang="cs-CZ" dirty="0" smtClean="0"/>
          </a:p>
          <a:p>
            <a:r>
              <a:rPr lang="cs-CZ" dirty="0" smtClean="0"/>
              <a:t>V roce 2011 se situace příliš nezměnila</a:t>
            </a:r>
          </a:p>
          <a:p>
            <a:pPr lvl="1"/>
            <a:r>
              <a:rPr lang="cs-CZ" dirty="0" smtClean="0"/>
              <a:t>Počet použitelných systémů je stále malý – cca 5</a:t>
            </a:r>
          </a:p>
          <a:p>
            <a:pPr lvl="1"/>
            <a:r>
              <a:rPr lang="cs-CZ" dirty="0" smtClean="0"/>
              <a:t>Neobjevil se žádný výrazný konkurent</a:t>
            </a:r>
          </a:p>
          <a:p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Open </a:t>
            </a:r>
            <a:r>
              <a:rPr lang="cs-CZ" dirty="0" err="1" smtClean="0"/>
              <a:t>source</a:t>
            </a:r>
            <a:r>
              <a:rPr lang="cs-CZ" dirty="0" smtClean="0"/>
              <a:t> kritéria</a:t>
            </a:r>
          </a:p>
          <a:p>
            <a:pPr lvl="1"/>
            <a:r>
              <a:rPr lang="cs-CZ" dirty="0" smtClean="0"/>
              <a:t>Kvalita dokumentace, velikost komunity a vývojového týmu, konference, knihy</a:t>
            </a:r>
          </a:p>
          <a:p>
            <a:r>
              <a:rPr lang="cs-CZ" dirty="0" smtClean="0"/>
              <a:t>Administrace systému</a:t>
            </a:r>
          </a:p>
          <a:p>
            <a:pPr lvl="1"/>
            <a:r>
              <a:rPr lang="cs-CZ" dirty="0" smtClean="0"/>
              <a:t>Složitost instalace a upgradů, přidávání nových modulů, </a:t>
            </a:r>
            <a:r>
              <a:rPr lang="cs-CZ" dirty="0" err="1" smtClean="0"/>
              <a:t>konfigurovatelnost</a:t>
            </a:r>
            <a:r>
              <a:rPr lang="cs-CZ" dirty="0" smtClean="0"/>
              <a:t>, klastrování, napojení na LDAP, …</a:t>
            </a:r>
          </a:p>
          <a:p>
            <a:r>
              <a:rPr lang="cs-CZ" dirty="0" smtClean="0"/>
              <a:t>Správa obsahu</a:t>
            </a:r>
          </a:p>
          <a:p>
            <a:pPr lvl="1"/>
            <a:r>
              <a:rPr lang="cs-CZ" dirty="0" smtClean="0"/>
              <a:t>Řízení přístupu, hierarchický obsah, </a:t>
            </a:r>
            <a:r>
              <a:rPr lang="cs-CZ" dirty="0" err="1" smtClean="0"/>
              <a:t>verzování</a:t>
            </a:r>
            <a:r>
              <a:rPr lang="cs-CZ" dirty="0" smtClean="0"/>
              <a:t>, </a:t>
            </a:r>
            <a:r>
              <a:rPr lang="cs-CZ" dirty="0" err="1" smtClean="0"/>
              <a:t>metadata</a:t>
            </a:r>
            <a:r>
              <a:rPr lang="cs-CZ" dirty="0" smtClean="0"/>
              <a:t> (kategorizování, </a:t>
            </a:r>
            <a:r>
              <a:rPr lang="cs-CZ" dirty="0" err="1" smtClean="0"/>
              <a:t>tagování</a:t>
            </a:r>
            <a:r>
              <a:rPr lang="cs-CZ" dirty="0" smtClean="0"/>
              <a:t>), šablony, </a:t>
            </a:r>
            <a:r>
              <a:rPr lang="cs-CZ" dirty="0" err="1" smtClean="0"/>
              <a:t>workflow</a:t>
            </a:r>
            <a:r>
              <a:rPr lang="cs-CZ" dirty="0" smtClean="0"/>
              <a:t>, čistá </a:t>
            </a:r>
            <a:r>
              <a:rPr lang="cs-CZ" dirty="0" err="1" smtClean="0"/>
              <a:t>url</a:t>
            </a:r>
            <a:endParaRPr lang="cs-CZ" dirty="0" smtClean="0"/>
          </a:p>
          <a:p>
            <a:r>
              <a:rPr lang="cs-CZ" dirty="0" smtClean="0"/>
              <a:t>Podpora standardů pro práci </a:t>
            </a:r>
            <a:r>
              <a:rPr lang="cs-CZ" dirty="0" smtClean="0"/>
              <a:t>s úložištěm obsahu</a:t>
            </a:r>
            <a:endParaRPr lang="cs-CZ" dirty="0" smtClean="0"/>
          </a:p>
          <a:p>
            <a:pPr lvl="1"/>
            <a:r>
              <a:rPr lang="cs-CZ" dirty="0" smtClean="0"/>
              <a:t>Java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Repository</a:t>
            </a:r>
            <a:r>
              <a:rPr lang="cs-CZ" dirty="0" smtClean="0"/>
              <a:t> – Java API definující operace nad </a:t>
            </a:r>
            <a:r>
              <a:rPr lang="cs-CZ" dirty="0" smtClean="0"/>
              <a:t>úložištěm</a:t>
            </a:r>
            <a:endParaRPr lang="cs-CZ" dirty="0" smtClean="0"/>
          </a:p>
          <a:p>
            <a:pPr lvl="1"/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managment</a:t>
            </a:r>
            <a:r>
              <a:rPr lang="cs-CZ" dirty="0" smtClean="0"/>
              <a:t> </a:t>
            </a:r>
            <a:r>
              <a:rPr lang="cs-CZ" dirty="0" err="1" smtClean="0"/>
              <a:t>interoperability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(CMIS) – </a:t>
            </a:r>
            <a:r>
              <a:rPr lang="cs-CZ" dirty="0" smtClean="0"/>
              <a:t>specifikace  </a:t>
            </a:r>
            <a:r>
              <a:rPr lang="cs-CZ" dirty="0" smtClean="0"/>
              <a:t>definující </a:t>
            </a:r>
            <a:r>
              <a:rPr lang="cs-CZ" dirty="0" smtClean="0"/>
              <a:t>základní operace nad úložištěm</a:t>
            </a:r>
          </a:p>
          <a:p>
            <a:pPr lvl="2"/>
            <a:r>
              <a:rPr lang="cs-CZ" dirty="0" smtClean="0"/>
              <a:t>Komunikační protokol SOAP nebo REST (Atom)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Magnolia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verze vyšla v roce 2003</a:t>
            </a:r>
          </a:p>
          <a:p>
            <a:pPr lvl="1"/>
            <a:r>
              <a:rPr lang="cs-CZ" dirty="0" smtClean="0"/>
              <a:t>Komunitní a </a:t>
            </a:r>
            <a:r>
              <a:rPr lang="cs-CZ" dirty="0" err="1" smtClean="0"/>
              <a:t>enterprise</a:t>
            </a:r>
            <a:r>
              <a:rPr lang="cs-CZ" dirty="0" smtClean="0"/>
              <a:t> verze</a:t>
            </a:r>
            <a:endParaRPr lang="cs-CZ" dirty="0" smtClean="0"/>
          </a:p>
          <a:p>
            <a:r>
              <a:rPr lang="cs-CZ" dirty="0" smtClean="0"/>
              <a:t>Komunita není příliš velká a ani dokumentace není obsáhlá</a:t>
            </a:r>
          </a:p>
          <a:p>
            <a:r>
              <a:rPr lang="cs-CZ" dirty="0" smtClean="0"/>
              <a:t>Autoři udávají, že cca 2500 webů používá jejich systém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Magnolia</a:t>
            </a:r>
            <a:r>
              <a:rPr lang="cs-CZ" dirty="0" smtClean="0"/>
              <a:t> - </a:t>
            </a:r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Jednoduché a přehledné editorské </a:t>
            </a:r>
            <a:r>
              <a:rPr lang="cs-CZ" dirty="0" smtClean="0"/>
              <a:t>rozhraní</a:t>
            </a:r>
          </a:p>
          <a:p>
            <a:r>
              <a:rPr lang="cs-CZ" dirty="0" smtClean="0"/>
              <a:t>Oddělení aplikace pro tvorbu obsahu a aplikace, která tento </a:t>
            </a:r>
            <a:endParaRPr lang="cs-CZ" dirty="0" smtClean="0"/>
          </a:p>
          <a:p>
            <a:r>
              <a:rPr lang="cs-CZ" dirty="0" smtClean="0"/>
              <a:t>Pěkná administrátorská konzole napsaná ve </a:t>
            </a:r>
            <a:r>
              <a:rPr lang="cs-CZ" dirty="0" err="1" smtClean="0"/>
              <a:t>Vaadinu</a:t>
            </a:r>
            <a:endParaRPr lang="cs-CZ" dirty="0" smtClean="0"/>
          </a:p>
          <a:p>
            <a:pPr lvl="1"/>
            <a:r>
              <a:rPr lang="cs-CZ" dirty="0" smtClean="0"/>
              <a:t>Dávkové úlohy, konfigurace </a:t>
            </a:r>
            <a:r>
              <a:rPr lang="cs-CZ" dirty="0" err="1" smtClean="0"/>
              <a:t>workflow</a:t>
            </a:r>
            <a:r>
              <a:rPr lang="cs-CZ" dirty="0" smtClean="0"/>
              <a:t>, vlastní typy obsahu, lze definovat jednoduché online formuláře, …</a:t>
            </a:r>
            <a:endParaRPr lang="cs-CZ" dirty="0" smtClean="0"/>
          </a:p>
          <a:p>
            <a:r>
              <a:rPr lang="cs-CZ" dirty="0" smtClean="0"/>
              <a:t>Data uložena v </a:t>
            </a:r>
            <a:r>
              <a:rPr lang="cs-CZ" dirty="0" err="1" smtClean="0"/>
              <a:t>Apache</a:t>
            </a:r>
            <a:r>
              <a:rPr lang="cs-CZ" dirty="0" smtClean="0"/>
              <a:t> </a:t>
            </a:r>
            <a:r>
              <a:rPr lang="cs-CZ" dirty="0" err="1" smtClean="0"/>
              <a:t>Jackrabbit</a:t>
            </a:r>
            <a:r>
              <a:rPr lang="cs-CZ" dirty="0" smtClean="0"/>
              <a:t> (referenční implementace standardu Java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Repository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Automatická podpora CMIS</a:t>
            </a:r>
            <a:endParaRPr lang="cs-CZ" dirty="0" smtClean="0"/>
          </a:p>
          <a:p>
            <a:r>
              <a:rPr lang="cs-CZ" dirty="0" err="1" smtClean="0"/>
              <a:t>Magnolia</a:t>
            </a:r>
            <a:r>
              <a:rPr lang="cs-CZ" dirty="0" smtClean="0"/>
              <a:t> </a:t>
            </a:r>
            <a:r>
              <a:rPr lang="cs-CZ" dirty="0" err="1" smtClean="0"/>
              <a:t>Store</a:t>
            </a:r>
            <a:endParaRPr lang="cs-CZ" dirty="0" smtClean="0"/>
          </a:p>
          <a:p>
            <a:pPr lvl="1"/>
            <a:r>
              <a:rPr lang="cs-CZ" dirty="0" smtClean="0"/>
              <a:t>Možnost nakupovat a instalovat rozšiřující </a:t>
            </a:r>
            <a:r>
              <a:rPr lang="cs-CZ" dirty="0" smtClean="0"/>
              <a:t>moduly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Magnolia – </a:t>
            </a:r>
            <a:r>
              <a:rPr lang="en-US" dirty="0" err="1" smtClean="0"/>
              <a:t>editace</a:t>
            </a:r>
            <a:r>
              <a:rPr lang="en-US" dirty="0" smtClean="0"/>
              <a:t> </a:t>
            </a:r>
            <a:r>
              <a:rPr lang="en-US" dirty="0" err="1" smtClean="0"/>
              <a:t>obsahu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33882"/>
            <a:ext cx="8143932" cy="52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52525"/>
            <a:ext cx="75723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Magnolia</a:t>
            </a:r>
            <a:r>
              <a:rPr lang="cs-CZ" dirty="0" smtClean="0"/>
              <a:t> – </a:t>
            </a:r>
            <a:r>
              <a:rPr lang="cs-CZ" dirty="0" err="1" smtClean="0"/>
              <a:t>admin</a:t>
            </a:r>
            <a:r>
              <a:rPr lang="cs-CZ" dirty="0" smtClean="0"/>
              <a:t> konzole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62949" cy="56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Magnolia</a:t>
            </a:r>
            <a:r>
              <a:rPr lang="cs-CZ" dirty="0" smtClean="0"/>
              <a:t> </a:t>
            </a:r>
            <a:r>
              <a:rPr lang="cs-CZ" dirty="0" err="1" smtClean="0"/>
              <a:t>Store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1024</Words>
  <Application>Microsoft Office PowerPoint</Application>
  <PresentationFormat>Předvádění na obrazovce (4:3)</PresentationFormat>
  <Paragraphs>146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Java CMS</vt:lpstr>
      <vt:lpstr>PHP vs. Java CMS</vt:lpstr>
      <vt:lpstr>Výběr použitelných Java CMS</vt:lpstr>
      <vt:lpstr>Hodnotící kritéria</vt:lpstr>
      <vt:lpstr>Magnolia</vt:lpstr>
      <vt:lpstr>Magnolia - vlastnosti</vt:lpstr>
      <vt:lpstr>Magnolia – editace obsahu</vt:lpstr>
      <vt:lpstr>Magnolia – admin konzole</vt:lpstr>
      <vt:lpstr>Magnolia Store</vt:lpstr>
      <vt:lpstr>Liferay</vt:lpstr>
      <vt:lpstr>Liferay - vlastnosti</vt:lpstr>
      <vt:lpstr>Liferay – editace obsahu</vt:lpstr>
      <vt:lpstr>Liferay – editace obsahu</vt:lpstr>
      <vt:lpstr>Liferay – vkládání obsahu </vt:lpstr>
      <vt:lpstr>Liferay – admin rozhraní</vt:lpstr>
      <vt:lpstr>OpenCMS</vt:lpstr>
      <vt:lpstr>OpenCMS - vlasnosti</vt:lpstr>
      <vt:lpstr>OpenCMS – editace stránky</vt:lpstr>
      <vt:lpstr>OpenCMS – editace obsahu</vt:lpstr>
      <vt:lpstr>OpenCMS - Workplace</vt:lpstr>
      <vt:lpstr>OpenCMS – admin konzole</vt:lpstr>
      <vt:lpstr>Jaké CMS si tedy vybrat?</vt:lpstr>
      <vt:lpstr>Dotazy?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CMS</dc:title>
  <dc:creator>Josef Krupicka</dc:creator>
  <cp:lastModifiedBy>Josef Krupicka</cp:lastModifiedBy>
  <cp:revision>57</cp:revision>
  <dcterms:created xsi:type="dcterms:W3CDTF">2011-05-10T09:19:04Z</dcterms:created>
  <dcterms:modified xsi:type="dcterms:W3CDTF">2011-05-11T08:52:48Z</dcterms:modified>
</cp:coreProperties>
</file>