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97" r:id="rId20"/>
    <p:sldId id="296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16C7-95D6-4459-96B8-E6080F257468}" type="datetimeFigureOut">
              <a:rPr lang="cs-CZ" smtClean="0"/>
              <a:pPr/>
              <a:t>11.10.2010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6C728-9338-47CE-B21D-092CD54D9F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16C7-95D6-4459-96B8-E6080F257468}" type="datetimeFigureOut">
              <a:rPr lang="cs-CZ" smtClean="0"/>
              <a:pPr/>
              <a:t>11.10.2010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6C728-9338-47CE-B21D-092CD54D9F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16C7-95D6-4459-96B8-E6080F257468}" type="datetimeFigureOut">
              <a:rPr lang="cs-CZ" smtClean="0"/>
              <a:pPr/>
              <a:t>11.10.2010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6C728-9338-47CE-B21D-092CD54D9F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16C7-95D6-4459-96B8-E6080F257468}" type="datetimeFigureOut">
              <a:rPr lang="cs-CZ" smtClean="0"/>
              <a:pPr/>
              <a:t>11.10.2010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6C728-9338-47CE-B21D-092CD54D9F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16C7-95D6-4459-96B8-E6080F257468}" type="datetimeFigureOut">
              <a:rPr lang="cs-CZ" smtClean="0"/>
              <a:pPr/>
              <a:t>11.10.2010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6C728-9338-47CE-B21D-092CD54D9F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16C7-95D6-4459-96B8-E6080F257468}" type="datetimeFigureOut">
              <a:rPr lang="cs-CZ" smtClean="0"/>
              <a:pPr/>
              <a:t>11.10.2010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6C728-9338-47CE-B21D-092CD54D9F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16C7-95D6-4459-96B8-E6080F257468}" type="datetimeFigureOut">
              <a:rPr lang="cs-CZ" smtClean="0"/>
              <a:pPr/>
              <a:t>11.10.2010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6C728-9338-47CE-B21D-092CD54D9F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16C7-95D6-4459-96B8-E6080F257468}" type="datetimeFigureOut">
              <a:rPr lang="cs-CZ" smtClean="0"/>
              <a:pPr/>
              <a:t>11.10.2010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6C728-9338-47CE-B21D-092CD54D9F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16C7-95D6-4459-96B8-E6080F257468}" type="datetimeFigureOut">
              <a:rPr lang="cs-CZ" smtClean="0"/>
              <a:pPr/>
              <a:t>11.10.2010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6C728-9338-47CE-B21D-092CD54D9F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16C7-95D6-4459-96B8-E6080F257468}" type="datetimeFigureOut">
              <a:rPr lang="cs-CZ" smtClean="0"/>
              <a:pPr/>
              <a:t>11.10.2010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6C728-9338-47CE-B21D-092CD54D9F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16C7-95D6-4459-96B8-E6080F257468}" type="datetimeFigureOut">
              <a:rPr lang="cs-CZ" smtClean="0"/>
              <a:pPr/>
              <a:t>11.10.2010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6C728-9338-47CE-B21D-092CD54D9F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D16C7-95D6-4459-96B8-E6080F257468}" type="datetimeFigureOut">
              <a:rPr lang="cs-CZ" smtClean="0"/>
              <a:pPr/>
              <a:t>11.10.2010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6C728-9338-47CE-B21D-092CD54D9FF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Windows </a:t>
            </a:r>
            <a:r>
              <a:rPr lang="cs-CZ" dirty="0" err="1" smtClean="0"/>
              <a:t>Presentation</a:t>
            </a:r>
            <a:r>
              <a:rPr lang="cs-CZ" dirty="0" smtClean="0"/>
              <a:t> </a:t>
            </a:r>
            <a:r>
              <a:rPr lang="cs-CZ" dirty="0" err="1" smtClean="0"/>
              <a:t>Foundation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Štěpán </a:t>
            </a:r>
            <a:r>
              <a:rPr lang="cs-CZ" dirty="0" err="1" smtClean="0"/>
              <a:t>Bechynský</a:t>
            </a:r>
            <a:endParaRPr lang="cs-CZ" dirty="0" smtClean="0"/>
          </a:p>
          <a:p>
            <a:r>
              <a:rPr lang="cs-CZ" dirty="0" smtClean="0"/>
              <a:t>Developer Evangelist</a:t>
            </a:r>
          </a:p>
          <a:p>
            <a:r>
              <a:rPr lang="cs-CZ" dirty="0" smtClean="0"/>
              <a:t>Microsoft</a:t>
            </a:r>
            <a:endParaRPr lang="cs-CZ" dirty="0"/>
          </a:p>
        </p:txBody>
      </p:sp>
      <p:pic>
        <p:nvPicPr>
          <p:cNvPr id="4" name="Obrázek 3" descr="NET-WPF_rg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4" y="642918"/>
            <a:ext cx="3386126" cy="622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Dědičnost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Atribute </a:t>
            </a:r>
            <a:r>
              <a:rPr lang="cs-CZ" b="1" dirty="0" err="1" smtClean="0"/>
              <a:t>BaseOn</a:t>
            </a:r>
            <a:endParaRPr lang="cs-CZ" b="1" dirty="0" smtClean="0"/>
          </a:p>
          <a:p>
            <a:pPr lvl="1"/>
            <a:r>
              <a:rPr lang="cs-CZ" dirty="0" smtClean="0"/>
              <a:t>Jméno stylu </a:t>
            </a:r>
          </a:p>
          <a:p>
            <a:pPr lvl="1">
              <a:buNone/>
            </a:pP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BaseOn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={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StaticResource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style1}</a:t>
            </a:r>
          </a:p>
          <a:p>
            <a:pPr lvl="1"/>
            <a:r>
              <a:rPr lang="cs-CZ" dirty="0" smtClean="0"/>
              <a:t>Cílový typ</a:t>
            </a:r>
            <a:r>
              <a:rPr lang="en-US" dirty="0" smtClean="0"/>
              <a:t> </a:t>
            </a:r>
            <a:r>
              <a:rPr lang="en-US" dirty="0" err="1" smtClean="0"/>
              <a:t>stylu</a:t>
            </a:r>
            <a:r>
              <a:rPr lang="cs-CZ" dirty="0" smtClean="0"/>
              <a:t> </a:t>
            </a:r>
          </a:p>
          <a:p>
            <a:pPr lvl="1">
              <a:buNone/>
            </a:pP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BaseOn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={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StaticResource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{x:Type …}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Kam s ním?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Přímo nastavit vlastnost </a:t>
            </a:r>
            <a:r>
              <a:rPr lang="cs-CZ" b="1" dirty="0" smtClean="0"/>
              <a:t>Style</a:t>
            </a:r>
            <a:r>
              <a:rPr lang="cs-CZ" dirty="0" smtClean="0"/>
              <a:t> objektu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Vložit do </a:t>
            </a:r>
            <a:r>
              <a:rPr lang="cs-CZ" b="1" dirty="0" err="1" smtClean="0"/>
              <a:t>Resources</a:t>
            </a:r>
            <a:r>
              <a:rPr lang="cs-CZ" dirty="0" smtClean="0"/>
              <a:t> (nejčastější)</a:t>
            </a:r>
            <a:endParaRPr lang="cs-CZ" b="1" dirty="0" smtClean="0"/>
          </a:p>
          <a:p>
            <a:endParaRPr lang="cs-CZ" b="1" dirty="0" smtClean="0"/>
          </a:p>
          <a:p>
            <a:endParaRPr lang="cs-CZ" b="1" dirty="0" smtClean="0"/>
          </a:p>
          <a:p>
            <a:r>
              <a:rPr lang="cs-CZ" dirty="0" smtClean="0"/>
              <a:t>Kód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4825" y="2000240"/>
            <a:ext cx="813435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38313" y="4286256"/>
            <a:ext cx="56673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se styl aplikuje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Podle typu objektu – atribut </a:t>
            </a:r>
            <a:r>
              <a:rPr lang="cs-CZ" b="1" dirty="0" err="1" smtClean="0"/>
              <a:t>TargedType</a:t>
            </a:r>
            <a:endParaRPr lang="cs-CZ" b="1" dirty="0" smtClean="0"/>
          </a:p>
          <a:p>
            <a:r>
              <a:rPr lang="cs-CZ" dirty="0" smtClean="0"/>
              <a:t>Podle jména stylu – atribut </a:t>
            </a:r>
            <a:r>
              <a:rPr lang="cs-CZ" b="1" dirty="0" smtClean="0"/>
              <a:t>x:Key</a:t>
            </a:r>
          </a:p>
          <a:p>
            <a:r>
              <a:rPr lang="cs-CZ" dirty="0" smtClean="0"/>
              <a:t>Vždy se hledá nejbližší styl vyhovující podmínce v hierarchii objektů směrem nahoru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Styles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Typy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Trigger</a:t>
            </a:r>
            <a:r>
              <a:rPr lang="cs-CZ" dirty="0" smtClean="0"/>
              <a:t> – váže se na jednu vlastnost</a:t>
            </a:r>
          </a:p>
          <a:p>
            <a:r>
              <a:rPr lang="cs-CZ" dirty="0" err="1" smtClean="0"/>
              <a:t>MultiTrigger</a:t>
            </a:r>
            <a:r>
              <a:rPr lang="cs-CZ" dirty="0" smtClean="0"/>
              <a:t> – váže se na více vlastností</a:t>
            </a:r>
          </a:p>
          <a:p>
            <a:r>
              <a:rPr lang="cs-CZ" dirty="0" err="1" smtClean="0"/>
              <a:t>DataTrigger</a:t>
            </a:r>
            <a:r>
              <a:rPr lang="cs-CZ" dirty="0" smtClean="0"/>
              <a:t> – váže se na jednu datovou vazbu</a:t>
            </a:r>
          </a:p>
          <a:p>
            <a:r>
              <a:rPr lang="cs-CZ" dirty="0" err="1" smtClean="0"/>
              <a:t>MultiDataTrigger</a:t>
            </a:r>
            <a:r>
              <a:rPr lang="cs-CZ" dirty="0" smtClean="0"/>
              <a:t> – váže se na více datových vazeb</a:t>
            </a:r>
          </a:p>
          <a:p>
            <a:r>
              <a:rPr lang="cs-CZ" dirty="0" err="1" smtClean="0"/>
              <a:t>EventTrigger</a:t>
            </a:r>
            <a:r>
              <a:rPr lang="cs-CZ" dirty="0" smtClean="0"/>
              <a:t> – váže se na událost, typické použití u animací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Kde definovat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Vlastnost </a:t>
            </a:r>
            <a:r>
              <a:rPr lang="cs-CZ" dirty="0" err="1" smtClean="0"/>
              <a:t>Triggers</a:t>
            </a:r>
            <a:endParaRPr lang="cs-CZ" dirty="0" smtClean="0"/>
          </a:p>
          <a:p>
            <a:pPr lvl="1"/>
            <a:r>
              <a:rPr lang="cs-CZ" dirty="0" smtClean="0"/>
              <a:t>Style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r>
              <a:rPr lang="cs-CZ" dirty="0" err="1" smtClean="0"/>
              <a:t>Template</a:t>
            </a:r>
            <a:endParaRPr lang="cs-CZ" dirty="0" smtClean="0"/>
          </a:p>
          <a:p>
            <a:pPr lvl="1"/>
            <a:r>
              <a:rPr lang="cs-CZ" dirty="0" err="1" smtClean="0"/>
              <a:t>FrameworkElement</a:t>
            </a:r>
            <a:endParaRPr lang="cs-CZ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24153" y="2576519"/>
            <a:ext cx="604837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Triggers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Animace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Lze animovat v podstatě každou vlastnost</a:t>
            </a:r>
          </a:p>
          <a:p>
            <a:r>
              <a:rPr lang="cs-CZ" dirty="0" smtClean="0"/>
              <a:t>„Animátory“ pro jednotlivé datové typy</a:t>
            </a:r>
          </a:p>
          <a:p>
            <a:r>
              <a:rPr lang="cs-CZ" dirty="0" smtClean="0"/>
              <a:t>Klíčové snímky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Silverlight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22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Templates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36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dnes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WPF</a:t>
            </a:r>
          </a:p>
          <a:p>
            <a:r>
              <a:rPr lang="cs-CZ" dirty="0" smtClean="0"/>
              <a:t>Základní principy XAML</a:t>
            </a:r>
          </a:p>
          <a:p>
            <a:r>
              <a:rPr lang="cs-CZ" dirty="0" smtClean="0"/>
              <a:t>Manažery rozvržení</a:t>
            </a:r>
          </a:p>
          <a:p>
            <a:r>
              <a:rPr lang="cs-CZ" dirty="0" smtClean="0"/>
              <a:t>Styly</a:t>
            </a:r>
          </a:p>
          <a:p>
            <a:r>
              <a:rPr lang="cs-CZ" dirty="0" err="1" smtClean="0"/>
              <a:t>Triggery</a:t>
            </a:r>
            <a:endParaRPr lang="cs-CZ" dirty="0" smtClean="0"/>
          </a:p>
          <a:p>
            <a:r>
              <a:rPr lang="cs-CZ" dirty="0" smtClean="0"/>
              <a:t>Animace</a:t>
            </a:r>
          </a:p>
          <a:p>
            <a:pPr lvl="1"/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Templates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Zachovává se funkcionalita</a:t>
            </a:r>
          </a:p>
          <a:p>
            <a:r>
              <a:rPr lang="cs-CZ" dirty="0" smtClean="0"/>
              <a:t>Mění se vzhled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20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princip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 podstatě jakoukoliv vlastnost objektu lze mapovat na vlastnost jiného objektu</a:t>
            </a:r>
          </a:p>
          <a:p>
            <a:r>
              <a:rPr lang="cs-CZ" dirty="0" smtClean="0"/>
              <a:t>Zdroj ovlivňuje cíl, ale je to možné i naopak (</a:t>
            </a:r>
            <a:r>
              <a:rPr lang="cs-CZ" dirty="0" err="1" smtClean="0"/>
              <a:t>BindingMode</a:t>
            </a:r>
            <a:r>
              <a:rPr lang="cs-CZ" dirty="0" smtClean="0"/>
              <a:t>)</a:t>
            </a:r>
          </a:p>
          <a:p>
            <a:r>
              <a:rPr lang="cs-CZ" dirty="0" smtClean="0"/>
              <a:t>Při nesouladu datových typů zdroje a cíle je třeba použít konvertor (</a:t>
            </a:r>
            <a:r>
              <a:rPr lang="cs-CZ" dirty="0" err="1" smtClean="0"/>
              <a:t>IValueConverter</a:t>
            </a:r>
            <a:r>
              <a:rPr lang="cs-CZ" dirty="0" smtClean="0"/>
              <a:t>, </a:t>
            </a:r>
            <a:r>
              <a:rPr lang="cs-CZ" dirty="0" err="1" smtClean="0"/>
              <a:t>IMultiValueConverter</a:t>
            </a:r>
            <a:r>
              <a:rPr lang="cs-CZ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6469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Jednoduchý </a:t>
            </a:r>
            <a:r>
              <a:rPr lang="cs-CZ" dirty="0" err="1" smtClean="0"/>
              <a:t>DataBinding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75" y="2462213"/>
            <a:ext cx="90106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3717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 01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1: Jednoduchý </a:t>
            </a:r>
            <a:r>
              <a:rPr lang="cs-CZ" dirty="0" err="1" smtClean="0"/>
              <a:t>DataBinding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320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Použití konvertorů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4246176"/>
            <a:ext cx="9001156" cy="218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17" y="1643050"/>
            <a:ext cx="732472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338" y="2895600"/>
            <a:ext cx="8315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6977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 01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2: </a:t>
            </a:r>
            <a:r>
              <a:rPr lang="cs-CZ" dirty="0" err="1" smtClean="0"/>
              <a:t>IValueConverter</a:t>
            </a:r>
            <a:r>
              <a:rPr lang="cs-CZ" dirty="0" smtClean="0"/>
              <a:t>, </a:t>
            </a:r>
            <a:r>
              <a:rPr lang="cs-CZ" dirty="0" err="1" smtClean="0"/>
              <a:t>IMultiValueConverter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751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DataContext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Nastavuje „</a:t>
            </a:r>
            <a:r>
              <a:rPr lang="cs-CZ" dirty="0" err="1" smtClean="0"/>
              <a:t>globalní</a:t>
            </a:r>
            <a:r>
              <a:rPr lang="cs-CZ" dirty="0" smtClean="0"/>
              <a:t>“ zdroj dat pro objekt a jemu podřízené elementy</a:t>
            </a: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657613"/>
            <a:ext cx="8686800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4555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 01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3: </a:t>
            </a:r>
            <a:r>
              <a:rPr lang="cs-CZ" dirty="0" err="1" smtClean="0"/>
              <a:t>DataContext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478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XML jako datový zdroj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XmlDataProvider</a:t>
            </a:r>
            <a:endParaRPr lang="cs-CZ" dirty="0" smtClean="0"/>
          </a:p>
          <a:p>
            <a:pPr lvl="1"/>
            <a:r>
              <a:rPr lang="cs-CZ" dirty="0" smtClean="0"/>
              <a:t>Lze měnit dynamicky v kódu</a:t>
            </a:r>
          </a:p>
          <a:p>
            <a:pPr lvl="1"/>
            <a:r>
              <a:rPr lang="cs-CZ" dirty="0" err="1" smtClean="0"/>
              <a:t>DataContext</a:t>
            </a:r>
            <a:r>
              <a:rPr lang="cs-CZ" dirty="0" smtClean="0"/>
              <a:t> a </a:t>
            </a:r>
            <a:r>
              <a:rPr lang="cs-CZ" dirty="0" err="1" smtClean="0"/>
              <a:t>Binding</a:t>
            </a:r>
            <a:r>
              <a:rPr lang="cs-CZ" dirty="0" smtClean="0"/>
              <a:t> se nastavují přes </a:t>
            </a:r>
            <a:r>
              <a:rPr lang="cs-CZ" dirty="0" err="1" smtClean="0"/>
              <a:t>XPath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488" y="3429000"/>
            <a:ext cx="89630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1025" y="5162569"/>
            <a:ext cx="79819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9425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 02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WPF </a:t>
            </a:r>
            <a:r>
              <a:rPr lang="cs-CZ" dirty="0" err="1" smtClean="0"/>
              <a:t>RSSFeed</a:t>
            </a:r>
            <a:r>
              <a:rPr lang="cs-CZ" dirty="0" smtClean="0"/>
              <a:t> </a:t>
            </a:r>
            <a:r>
              <a:rPr lang="cs-CZ" dirty="0" err="1" smtClean="0"/>
              <a:t>Reader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803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zítra, tedy dnes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Šablony ovládacích prvků</a:t>
            </a:r>
          </a:p>
          <a:p>
            <a:r>
              <a:rPr lang="cs-CZ" dirty="0" smtClean="0"/>
              <a:t>Datové vazby</a:t>
            </a:r>
          </a:p>
          <a:p>
            <a:r>
              <a:rPr lang="cs-CZ" dirty="0" err="1" smtClean="0"/>
              <a:t>Photosynth</a:t>
            </a:r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XML jako datový zdroj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Registrace jmenného prostoru</a:t>
            </a:r>
          </a:p>
          <a:p>
            <a:pPr lvl="1"/>
            <a:r>
              <a:rPr lang="cs-CZ" dirty="0" smtClean="0"/>
              <a:t>Pozor na jmenné prostory bez prefixu</a:t>
            </a:r>
            <a:endParaRPr lang="cs-C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3154246"/>
            <a:ext cx="9001156" cy="2060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31803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 03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Live </a:t>
            </a:r>
            <a:r>
              <a:rPr lang="cs-CZ" dirty="0" err="1" smtClean="0"/>
              <a:t>Search</a:t>
            </a:r>
            <a:r>
              <a:rPr lang="cs-CZ" dirty="0" smtClean="0"/>
              <a:t> REST API klient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110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SQL Server jako datový zdroj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třeba vytvořit ORM</a:t>
            </a:r>
          </a:p>
          <a:p>
            <a:pPr lvl="1"/>
            <a:r>
              <a:rPr lang="cs-CZ" dirty="0" smtClean="0"/>
              <a:t>LINQ to SQL, LINQ to </a:t>
            </a:r>
            <a:r>
              <a:rPr lang="cs-CZ" dirty="0" err="1" smtClean="0"/>
              <a:t>Entities</a:t>
            </a:r>
            <a:endParaRPr lang="cs-CZ" dirty="0" smtClean="0"/>
          </a:p>
          <a:p>
            <a:r>
              <a:rPr lang="cs-CZ" dirty="0" smtClean="0"/>
              <a:t>Zobrazení dat typicky pomocí </a:t>
            </a:r>
            <a:r>
              <a:rPr lang="cs-CZ" dirty="0" err="1" smtClean="0"/>
              <a:t>DataContext</a:t>
            </a:r>
            <a:r>
              <a:rPr lang="cs-CZ" dirty="0" smtClean="0"/>
              <a:t> a </a:t>
            </a:r>
            <a:r>
              <a:rPr lang="cs-CZ" dirty="0" err="1" smtClean="0"/>
              <a:t>DataTemplate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216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 04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1: WPF </a:t>
            </a:r>
            <a:r>
              <a:rPr lang="cs-CZ" dirty="0" err="1" smtClean="0"/>
              <a:t>Toolkit</a:t>
            </a:r>
            <a:r>
              <a:rPr lang="cs-CZ" dirty="0" smtClean="0"/>
              <a:t> </a:t>
            </a:r>
            <a:r>
              <a:rPr lang="cs-CZ" dirty="0" err="1" smtClean="0"/>
              <a:t>DataGrid</a:t>
            </a:r>
            <a:r>
              <a:rPr lang="cs-CZ" dirty="0" smtClean="0"/>
              <a:t> – automatické generování sloupců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632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DataGrid</a:t>
            </a:r>
            <a:r>
              <a:rPr lang="cs-CZ" dirty="0" smtClean="0"/>
              <a:t> – Kolekce </a:t>
            </a:r>
            <a:r>
              <a:rPr lang="cs-CZ" dirty="0" err="1" smtClean="0"/>
              <a:t>Columns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Automatické generování sloupců</a:t>
            </a:r>
          </a:p>
          <a:p>
            <a:r>
              <a:rPr lang="cs-CZ" dirty="0" smtClean="0"/>
              <a:t>Předdefinované typy sloupců</a:t>
            </a:r>
          </a:p>
          <a:p>
            <a:pPr lvl="1"/>
            <a:r>
              <a:rPr lang="cs-CZ" dirty="0" err="1" smtClean="0"/>
              <a:t>DataGridTextColumn</a:t>
            </a:r>
            <a:endParaRPr lang="cs-CZ" dirty="0" smtClean="0"/>
          </a:p>
          <a:p>
            <a:pPr lvl="1"/>
            <a:r>
              <a:rPr lang="cs-CZ" dirty="0" err="1" smtClean="0"/>
              <a:t>DataGridCheckBoxColumn</a:t>
            </a:r>
            <a:endParaRPr lang="cs-CZ" dirty="0" smtClean="0"/>
          </a:p>
          <a:p>
            <a:pPr lvl="1"/>
            <a:r>
              <a:rPr lang="cs-CZ" dirty="0" err="1" smtClean="0"/>
              <a:t>DataGridComboBoxColumn</a:t>
            </a:r>
            <a:endParaRPr lang="cs-CZ" dirty="0" smtClean="0"/>
          </a:p>
          <a:p>
            <a:pPr lvl="1"/>
            <a:r>
              <a:rPr lang="cs-CZ" dirty="0" err="1" smtClean="0"/>
              <a:t>DataGridHyperlinkColumn</a:t>
            </a:r>
            <a:endParaRPr lang="cs-CZ" dirty="0" smtClean="0"/>
          </a:p>
          <a:p>
            <a:pPr lvl="1"/>
            <a:r>
              <a:rPr lang="cs-CZ" dirty="0" err="1" smtClean="0"/>
              <a:t>DataGridTemplateColumn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983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 04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2: WPF </a:t>
            </a:r>
            <a:r>
              <a:rPr lang="cs-CZ" dirty="0" err="1" smtClean="0"/>
              <a:t>Toolkit</a:t>
            </a:r>
            <a:r>
              <a:rPr lang="cs-CZ" dirty="0" smtClean="0"/>
              <a:t> </a:t>
            </a:r>
            <a:r>
              <a:rPr lang="cs-CZ" dirty="0" err="1" smtClean="0"/>
              <a:t>DataGrid</a:t>
            </a:r>
            <a:r>
              <a:rPr lang="cs-CZ" dirty="0" smtClean="0"/>
              <a:t> – ruční vytváření sloupců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292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DataGrid</a:t>
            </a:r>
            <a:r>
              <a:rPr lang="cs-CZ" dirty="0" smtClean="0"/>
              <a:t> – </a:t>
            </a:r>
            <a:r>
              <a:rPr lang="cs-CZ" dirty="0" err="1" smtClean="0"/>
              <a:t>DataGridTemplateColumn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Naprostá volnost zobrazení</a:t>
            </a:r>
          </a:p>
          <a:p>
            <a:r>
              <a:rPr lang="cs-CZ" dirty="0" smtClean="0"/>
              <a:t>Šablony</a:t>
            </a:r>
          </a:p>
          <a:p>
            <a:pPr lvl="1"/>
            <a:r>
              <a:rPr lang="cs-CZ" dirty="0" err="1" smtClean="0"/>
              <a:t>DataGridTemplateColumn.CellTemplate</a:t>
            </a:r>
            <a:endParaRPr lang="cs-CZ" dirty="0" smtClean="0"/>
          </a:p>
          <a:p>
            <a:pPr lvl="1"/>
            <a:r>
              <a:rPr lang="cs-CZ" dirty="0" err="1" smtClean="0"/>
              <a:t>DataGridTemplateColumn.CellEditingTemplate</a:t>
            </a:r>
            <a:endParaRPr lang="cs-CZ" dirty="0" smtClean="0"/>
          </a:p>
          <a:p>
            <a:r>
              <a:rPr lang="cs-CZ" dirty="0" smtClean="0"/>
              <a:t>Obsah šablon pomocí </a:t>
            </a:r>
            <a:r>
              <a:rPr lang="cs-CZ" dirty="0" err="1" smtClean="0"/>
              <a:t>DataTemplate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184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 04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3: WPF </a:t>
            </a:r>
            <a:r>
              <a:rPr lang="cs-CZ" dirty="0" err="1" smtClean="0"/>
              <a:t>Toolkit</a:t>
            </a:r>
            <a:r>
              <a:rPr lang="cs-CZ" dirty="0" smtClean="0"/>
              <a:t> </a:t>
            </a:r>
            <a:r>
              <a:rPr lang="cs-CZ" dirty="0" err="1" smtClean="0"/>
              <a:t>DataGrid</a:t>
            </a:r>
            <a:r>
              <a:rPr lang="cs-CZ" dirty="0" smtClean="0"/>
              <a:t> – šablona sloupce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954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DataGrid</a:t>
            </a:r>
            <a:r>
              <a:rPr lang="cs-CZ" dirty="0" smtClean="0"/>
              <a:t> – </a:t>
            </a:r>
            <a:r>
              <a:rPr lang="cs-CZ" dirty="0" err="1" smtClean="0"/>
              <a:t>RowDetailsTemplate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Zobrazuje se pod vybraným řádkem</a:t>
            </a:r>
          </a:p>
          <a:p>
            <a:r>
              <a:rPr lang="cs-CZ" dirty="0" err="1" smtClean="0"/>
              <a:t>DataContext</a:t>
            </a:r>
            <a:r>
              <a:rPr lang="cs-CZ" dirty="0" smtClean="0"/>
              <a:t> přebrán z vybraného řádku</a:t>
            </a:r>
          </a:p>
          <a:p>
            <a:r>
              <a:rPr lang="cs-CZ" dirty="0" smtClean="0"/>
              <a:t>Obsah pomocí </a:t>
            </a:r>
            <a:r>
              <a:rPr lang="cs-CZ" dirty="0" err="1" smtClean="0"/>
              <a:t>DataTemplate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245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 04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4: WPF </a:t>
            </a:r>
            <a:r>
              <a:rPr lang="cs-CZ" dirty="0" err="1" smtClean="0"/>
              <a:t>Toolkit</a:t>
            </a:r>
            <a:r>
              <a:rPr lang="cs-CZ" dirty="0" smtClean="0"/>
              <a:t> </a:t>
            </a:r>
            <a:r>
              <a:rPr lang="cs-CZ" dirty="0" err="1" smtClean="0"/>
              <a:t>DataGrid</a:t>
            </a:r>
            <a:r>
              <a:rPr lang="cs-CZ" dirty="0" smtClean="0"/>
              <a:t> – detail řádku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337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pozítří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Silverlight</a:t>
            </a:r>
            <a:r>
              <a:rPr lang="cs-CZ" dirty="0" smtClean="0"/>
              <a:t> 3</a:t>
            </a:r>
          </a:p>
          <a:p>
            <a:r>
              <a:rPr lang="cs-CZ" dirty="0" smtClean="0"/>
              <a:t>Microsoft Surface</a:t>
            </a:r>
          </a:p>
          <a:p>
            <a:r>
              <a:rPr lang="cs-CZ" dirty="0" smtClean="0"/>
              <a:t>Q &amp; A nejen o WPF</a:t>
            </a:r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XAML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Programovací jazyk</a:t>
            </a:r>
          </a:p>
          <a:p>
            <a:r>
              <a:rPr lang="cs-CZ" dirty="0" smtClean="0"/>
              <a:t>Vychází z XML</a:t>
            </a:r>
          </a:p>
          <a:p>
            <a:r>
              <a:rPr lang="cs-CZ" dirty="0" smtClean="0"/>
              <a:t>Vše co udělám pomocí XAML mohu udělat i s pomocí C#, </a:t>
            </a:r>
            <a:r>
              <a:rPr lang="cs-CZ" dirty="0" err="1" smtClean="0"/>
              <a:t>Visual</a:t>
            </a:r>
            <a:r>
              <a:rPr lang="cs-CZ" dirty="0" smtClean="0"/>
              <a:t> </a:t>
            </a:r>
            <a:r>
              <a:rPr lang="cs-CZ" dirty="0" err="1" smtClean="0"/>
              <a:t>Basic</a:t>
            </a:r>
            <a:r>
              <a:rPr lang="cs-CZ" dirty="0" smtClean="0"/>
              <a:t>.NET, </a:t>
            </a:r>
            <a:r>
              <a:rPr lang="cs-CZ" dirty="0" err="1" smtClean="0"/>
              <a:t>IronPython</a:t>
            </a:r>
            <a:r>
              <a:rPr lang="cs-CZ" dirty="0" smtClean="0"/>
              <a:t>, …</a:t>
            </a:r>
          </a:p>
          <a:p>
            <a:r>
              <a:rPr lang="cs-CZ" dirty="0" smtClean="0"/>
              <a:t>Popisuje</a:t>
            </a:r>
          </a:p>
          <a:p>
            <a:pPr lvl="1"/>
            <a:r>
              <a:rPr lang="cs-CZ" dirty="0" smtClean="0"/>
              <a:t>Uživatelské rozhraní</a:t>
            </a:r>
          </a:p>
          <a:p>
            <a:pPr lvl="1"/>
            <a:r>
              <a:rPr lang="cs-CZ" dirty="0" smtClean="0"/>
              <a:t>Animace</a:t>
            </a:r>
          </a:p>
          <a:p>
            <a:pPr lvl="1"/>
            <a:r>
              <a:rPr lang="cs-CZ" dirty="0" smtClean="0"/>
              <a:t>Datové vazby</a:t>
            </a:r>
          </a:p>
          <a:p>
            <a:pPr lvl="1"/>
            <a:r>
              <a:rPr lang="cs-CZ" dirty="0" smtClean="0"/>
              <a:t>…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</a:t>
            </a:r>
            <a:endParaRPr lang="cs-CZ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Hello XAML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Manažery rozložení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Řídí rozložení ovládacích prvků</a:t>
            </a:r>
          </a:p>
          <a:p>
            <a:r>
              <a:rPr lang="cs-CZ" dirty="0" err="1" smtClean="0"/>
              <a:t>DockPanel</a:t>
            </a:r>
            <a:endParaRPr lang="cs-CZ" dirty="0" smtClean="0"/>
          </a:p>
          <a:p>
            <a:r>
              <a:rPr lang="cs-CZ" dirty="0" err="1" smtClean="0"/>
              <a:t>StackPanel</a:t>
            </a:r>
            <a:endParaRPr lang="cs-CZ" dirty="0" smtClean="0"/>
          </a:p>
          <a:p>
            <a:r>
              <a:rPr lang="cs-CZ" dirty="0" err="1" smtClean="0"/>
              <a:t>Grid</a:t>
            </a:r>
            <a:endParaRPr lang="cs-CZ" dirty="0" smtClean="0"/>
          </a:p>
          <a:p>
            <a:pPr lvl="1"/>
            <a:r>
              <a:rPr lang="cs-CZ" dirty="0" err="1" smtClean="0"/>
              <a:t>GridSplitter</a:t>
            </a:r>
            <a:endParaRPr lang="cs-CZ" dirty="0" smtClean="0"/>
          </a:p>
          <a:p>
            <a:r>
              <a:rPr lang="cs-CZ" dirty="0" err="1" smtClean="0"/>
              <a:t>Canvas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</a:t>
            </a:r>
            <a:endParaRPr lang="cs-CZ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Manažery rozložení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Element Style</a:t>
            </a:r>
            <a:endParaRPr lang="cs-CZ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123950" y="2529681"/>
            <a:ext cx="68961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469</Words>
  <Application>Microsoft Office PowerPoint</Application>
  <PresentationFormat>On-screen Show (4:3)</PresentationFormat>
  <Paragraphs>144</Paragraphs>
  <Slides>39</Slides>
  <Notes>0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Windows Presentation Foundation</vt:lpstr>
      <vt:lpstr>Program dnes</vt:lpstr>
      <vt:lpstr>Program zítra, tedy dnes</vt:lpstr>
      <vt:lpstr>Program pozítří</vt:lpstr>
      <vt:lpstr>XAML</vt:lpstr>
      <vt:lpstr>DEMO</vt:lpstr>
      <vt:lpstr>Manažery rozložení</vt:lpstr>
      <vt:lpstr>DEMO</vt:lpstr>
      <vt:lpstr>Element Style</vt:lpstr>
      <vt:lpstr>Dědičnost</vt:lpstr>
      <vt:lpstr>Kam s ním?</vt:lpstr>
      <vt:lpstr>Jak se styl aplikuje</vt:lpstr>
      <vt:lpstr>DEMO</vt:lpstr>
      <vt:lpstr>Typy</vt:lpstr>
      <vt:lpstr>Kde definovat</vt:lpstr>
      <vt:lpstr>DEMO</vt:lpstr>
      <vt:lpstr>Animace</vt:lpstr>
      <vt:lpstr>demo</vt:lpstr>
      <vt:lpstr>demo</vt:lpstr>
      <vt:lpstr>Templates</vt:lpstr>
      <vt:lpstr>Základní princip</vt:lpstr>
      <vt:lpstr>Jednoduchý DataBinding</vt:lpstr>
      <vt:lpstr>DEMO 01</vt:lpstr>
      <vt:lpstr>Použití konvertorů</vt:lpstr>
      <vt:lpstr>DEMO 01</vt:lpstr>
      <vt:lpstr>DataContext</vt:lpstr>
      <vt:lpstr>DEMO 01</vt:lpstr>
      <vt:lpstr>XML jako datový zdroj I</vt:lpstr>
      <vt:lpstr>DEMO 02</vt:lpstr>
      <vt:lpstr>XML jako datový zdroj II</vt:lpstr>
      <vt:lpstr>DEMO 03</vt:lpstr>
      <vt:lpstr>SQL Server jako datový zdroj</vt:lpstr>
      <vt:lpstr>DEMO 04</vt:lpstr>
      <vt:lpstr>DataGrid – Kolekce Columns</vt:lpstr>
      <vt:lpstr>DEMO 04</vt:lpstr>
      <vt:lpstr>DataGrid – DataGridTemplateColumn</vt:lpstr>
      <vt:lpstr>DEMO 04</vt:lpstr>
      <vt:lpstr>DataGrid – RowDetailsTemplate</vt:lpstr>
      <vt:lpstr>DEMO 04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Presentation Foundation</dc:title>
  <dc:creator>Stepan Bechynsky</dc:creator>
  <cp:lastModifiedBy>Stepan Bechynsky</cp:lastModifiedBy>
  <cp:revision>22</cp:revision>
  <dcterms:created xsi:type="dcterms:W3CDTF">2009-09-01T18:23:49Z</dcterms:created>
  <dcterms:modified xsi:type="dcterms:W3CDTF">2010-10-11T07:03:40Z</dcterms:modified>
</cp:coreProperties>
</file>